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75" r:id="rId4"/>
    <p:sldId id="272" r:id="rId5"/>
    <p:sldId id="266" r:id="rId6"/>
    <p:sldId id="281" r:id="rId7"/>
    <p:sldId id="282" r:id="rId8"/>
    <p:sldId id="283" r:id="rId9"/>
    <p:sldId id="284" r:id="rId10"/>
    <p:sldId id="265" r:id="rId11"/>
    <p:sldId id="274" r:id="rId12"/>
    <p:sldId id="276" r:id="rId13"/>
    <p:sldId id="269" r:id="rId14"/>
    <p:sldId id="279" r:id="rId15"/>
    <p:sldId id="257" r:id="rId16"/>
    <p:sldId id="278" r:id="rId17"/>
    <p:sldId id="25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128"/>
    <a:srgbClr val="3D1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263095-B3AA-86F4-50B9-D984805064FB}" v="26" dt="2024-09-05T07:12:27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Van Den Bremt" userId="S::kurt@bluedrops.eu::123d26f5-cb7f-49a1-b536-e8dd6f557575" providerId="AD" clId="Web-{EE263095-B3AA-86F4-50B9-D984805064FB}"/>
    <pc:docChg chg="modSld">
      <pc:chgData name="Kurt Van Den Bremt" userId="S::kurt@bluedrops.eu::123d26f5-cb7f-49a1-b536-e8dd6f557575" providerId="AD" clId="Web-{EE263095-B3AA-86F4-50B9-D984805064FB}" dt="2024-09-05T07:12:26.732" v="11" actId="20577"/>
      <pc:docMkLst>
        <pc:docMk/>
      </pc:docMkLst>
      <pc:sldChg chg="modSp">
        <pc:chgData name="Kurt Van Den Bremt" userId="S::kurt@bluedrops.eu::123d26f5-cb7f-49a1-b536-e8dd6f557575" providerId="AD" clId="Web-{EE263095-B3AA-86F4-50B9-D984805064FB}" dt="2024-09-05T07:12:15.326" v="5" actId="20577"/>
        <pc:sldMkLst>
          <pc:docMk/>
          <pc:sldMk cId="3566785139" sldId="283"/>
        </pc:sldMkLst>
        <pc:spChg chg="mod">
          <ac:chgData name="Kurt Van Den Bremt" userId="S::kurt@bluedrops.eu::123d26f5-cb7f-49a1-b536-e8dd6f557575" providerId="AD" clId="Web-{EE263095-B3AA-86F4-50B9-D984805064FB}" dt="2024-09-05T07:12:15.326" v="5" actId="20577"/>
          <ac:spMkLst>
            <pc:docMk/>
            <pc:sldMk cId="3566785139" sldId="283"/>
            <ac:spMk id="7" creationId="{7AE8040B-5941-C3CC-8305-6B9FCF30E838}"/>
          </ac:spMkLst>
        </pc:spChg>
      </pc:sldChg>
      <pc:sldChg chg="modSp">
        <pc:chgData name="Kurt Van Den Bremt" userId="S::kurt@bluedrops.eu::123d26f5-cb7f-49a1-b536-e8dd6f557575" providerId="AD" clId="Web-{EE263095-B3AA-86F4-50B9-D984805064FB}" dt="2024-09-05T07:12:26.732" v="11" actId="20577"/>
        <pc:sldMkLst>
          <pc:docMk/>
          <pc:sldMk cId="2261636573" sldId="284"/>
        </pc:sldMkLst>
        <pc:spChg chg="mod">
          <ac:chgData name="Kurt Van Den Bremt" userId="S::kurt@bluedrops.eu::123d26f5-cb7f-49a1-b536-e8dd6f557575" providerId="AD" clId="Web-{EE263095-B3AA-86F4-50B9-D984805064FB}" dt="2024-09-05T07:12:26.732" v="11" actId="20577"/>
          <ac:spMkLst>
            <pc:docMk/>
            <pc:sldMk cId="2261636573" sldId="284"/>
            <ac:spMk id="7" creationId="{7AE8040B-5941-C3CC-8305-6B9FCF30E8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3D67369-D49A-A288-48DA-D456ED2282C6}"/>
              </a:ext>
            </a:extLst>
          </p:cNvPr>
          <p:cNvSpPr txBox="1"/>
          <p:nvPr/>
        </p:nvSpPr>
        <p:spPr>
          <a:xfrm>
            <a:off x="482286" y="2630058"/>
            <a:ext cx="1122842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err="1"/>
              <a:t>Réglages</a:t>
            </a:r>
            <a:r>
              <a:rPr lang="nl-NL" sz="3600" b="1"/>
              <a:t> de la </a:t>
            </a:r>
            <a:r>
              <a:rPr lang="nl-NL" sz="3600" b="1" err="1"/>
              <a:t>pompe</a:t>
            </a:r>
            <a:r>
              <a:rPr lang="nl-NL" sz="3600" b="1"/>
              <a:t> à </a:t>
            </a:r>
            <a:r>
              <a:rPr lang="nl-NL" sz="3600" b="1" err="1"/>
              <a:t>chaleur</a:t>
            </a:r>
            <a:r>
              <a:rPr lang="nl-NL" sz="3600" b="1"/>
              <a:t> 
en </a:t>
            </a:r>
            <a:r>
              <a:rPr lang="nl-NL" sz="3600" b="1" err="1"/>
              <a:t>combinaison</a:t>
            </a:r>
            <a:r>
              <a:rPr lang="nl-NL" sz="3600" b="1"/>
              <a:t> </a:t>
            </a:r>
            <a:r>
              <a:rPr lang="nl-NL" sz="3600" b="1" err="1"/>
              <a:t>avec</a:t>
            </a:r>
            <a:r>
              <a:rPr lang="nl-NL" sz="3600" b="1"/>
              <a:t> </a:t>
            </a:r>
            <a:r>
              <a:rPr lang="nl-NL" sz="3600" b="1" err="1"/>
              <a:t>l'application</a:t>
            </a:r>
            <a:r>
              <a:rPr lang="nl-NL" sz="3600" b="1"/>
              <a:t> </a:t>
            </a:r>
            <a:r>
              <a:rPr lang="nl-NL" sz="3600" b="1" err="1"/>
              <a:t>BlueMatic</a:t>
            </a:r>
          </a:p>
          <a:p>
            <a:endParaRPr lang="nl-NL" b="1"/>
          </a:p>
          <a:p>
            <a:endParaRPr lang="nl-NL" sz="3600" b="1"/>
          </a:p>
        </p:txBody>
      </p:sp>
      <p:pic>
        <p:nvPicPr>
          <p:cNvPr id="4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7189598D-3906-A7B4-6790-D86C8BAD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21" y="1032933"/>
            <a:ext cx="2386542" cy="908050"/>
          </a:xfrm>
          <a:prstGeom prst="rect">
            <a:avLst/>
          </a:prstGeom>
        </p:spPr>
      </p:pic>
      <p:pic>
        <p:nvPicPr>
          <p:cNvPr id="5" name="Afbeelding 4" descr="Afbeelding met elektronica, Elektronisch apparaat, luidspreker&#10;&#10;Automatisch gegenereerde beschrijving">
            <a:extLst>
              <a:ext uri="{FF2B5EF4-FFF2-40B4-BE49-F238E27FC236}">
                <a16:creationId xmlns:a16="http://schemas.microsoft.com/office/drawing/2014/main" id="{84442007-AC90-1351-0401-18FE3047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253" y="455083"/>
            <a:ext cx="2104159" cy="170920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C89EF3E-7593-F4B0-FBB4-84BED72BCB98}"/>
              </a:ext>
            </a:extLst>
          </p:cNvPr>
          <p:cNvSpPr txBox="1"/>
          <p:nvPr/>
        </p:nvSpPr>
        <p:spPr>
          <a:xfrm>
            <a:off x="4784411" y="3921225"/>
            <a:ext cx="17192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b="1"/>
              <a:t>Version 4.0</a:t>
            </a:r>
          </a:p>
        </p:txBody>
      </p:sp>
    </p:spTree>
    <p:extLst>
      <p:ext uri="{BB962C8B-B14F-4D97-AF65-F5344CB8AC3E}">
        <p14:creationId xmlns:p14="http://schemas.microsoft.com/office/powerpoint/2010/main" val="198541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844082-D6E4-0003-3F1F-C34201FD070B}"/>
              </a:ext>
            </a:extLst>
          </p:cNvPr>
          <p:cNvSpPr txBox="1"/>
          <p:nvPr/>
        </p:nvSpPr>
        <p:spPr>
          <a:xfrm>
            <a:off x="3670017" y="2474893"/>
            <a:ext cx="485196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b="1" err="1"/>
              <a:t>Paramètres</a:t>
            </a:r>
            <a:r>
              <a:rPr lang="nl-NL" b="1"/>
              <a:t> pendant</a:t>
            </a:r>
          </a:p>
          <a:p>
            <a:pPr algn="ctr"/>
            <a:r>
              <a:rPr lang="nl-NL" sz="3600" b="1"/>
              <a:t>Pré-</a:t>
            </a:r>
            <a:r>
              <a:rPr lang="nl-NL" sz="3600" b="1" err="1"/>
              <a:t>saison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8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1B061E6-E58B-B2CE-47F0-30B890BD0F36}"/>
              </a:ext>
            </a:extLst>
          </p:cNvPr>
          <p:cNvSpPr txBox="1"/>
          <p:nvPr/>
        </p:nvSpPr>
        <p:spPr>
          <a:xfrm>
            <a:off x="1186078" y="1714600"/>
            <a:ext cx="965679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/>
              <a:t>2 </a:t>
            </a:r>
            <a:r>
              <a:rPr lang="nl-NL" sz="3600" b="1" err="1"/>
              <a:t>façons</a:t>
            </a:r>
            <a:r>
              <a:rPr lang="nl-NL" sz="3600" b="1"/>
              <a:t> de </a:t>
            </a:r>
            <a:r>
              <a:rPr lang="nl-NL" sz="3600" b="1" err="1"/>
              <a:t>contrôler</a:t>
            </a:r>
            <a:r>
              <a:rPr lang="nl-NL" sz="3600" b="1"/>
              <a:t> </a:t>
            </a:r>
            <a:r>
              <a:rPr lang="nl-NL" sz="3600" b="1" err="1"/>
              <a:t>votre</a:t>
            </a:r>
            <a:r>
              <a:rPr lang="nl-NL" sz="3600" b="1"/>
              <a:t> PAC :</a:t>
            </a:r>
          </a:p>
          <a:p>
            <a:pPr algn="ctr"/>
            <a:endParaRPr lang="nl-NL" sz="3600" b="1"/>
          </a:p>
          <a:p>
            <a:r>
              <a:rPr lang="nl-NL" b="1">
                <a:solidFill>
                  <a:srgbClr val="002060"/>
                </a:solidFill>
              </a:rPr>
              <a:t>(Option 1a) </a:t>
            </a:r>
            <a:r>
              <a:rPr lang="nl-NL" b="1" err="1">
                <a:solidFill>
                  <a:srgbClr val="002060"/>
                </a:solidFill>
              </a:rPr>
              <a:t>Entièrement</a:t>
            </a:r>
            <a:r>
              <a:rPr lang="nl-NL" b="1">
                <a:solidFill>
                  <a:srgbClr val="002060"/>
                </a:solidFill>
              </a:rPr>
              <a:t> </a:t>
            </a:r>
            <a:r>
              <a:rPr lang="nl-NL" b="1" err="1">
                <a:solidFill>
                  <a:srgbClr val="002060"/>
                </a:solidFill>
              </a:rPr>
              <a:t>manuel</a:t>
            </a:r>
            <a:r>
              <a:rPr lang="nl-NL" b="1">
                <a:solidFill>
                  <a:srgbClr val="002060"/>
                </a:solidFill>
              </a:rPr>
              <a:t>
(Option 3b) </a:t>
            </a:r>
            <a:r>
              <a:rPr lang="nl-NL" b="1" err="1">
                <a:solidFill>
                  <a:srgbClr val="002060"/>
                </a:solidFill>
              </a:rPr>
              <a:t>Automatique</a:t>
            </a:r>
            <a:r>
              <a:rPr lang="nl-NL" b="1">
                <a:solidFill>
                  <a:srgbClr val="002060"/>
                </a:solidFill>
              </a:rPr>
              <a:t> </a:t>
            </a:r>
            <a:r>
              <a:rPr lang="nl-NL" b="1" err="1">
                <a:solidFill>
                  <a:srgbClr val="002060"/>
                </a:solidFill>
              </a:rPr>
              <a:t>avec</a:t>
            </a:r>
            <a:r>
              <a:rPr lang="nl-NL" b="1">
                <a:solidFill>
                  <a:srgbClr val="002060"/>
                </a:solidFill>
              </a:rPr>
              <a:t> </a:t>
            </a:r>
            <a:r>
              <a:rPr lang="nl-NL" b="1" err="1">
                <a:solidFill>
                  <a:srgbClr val="002060"/>
                </a:solidFill>
              </a:rPr>
              <a:t>SmartEnergy</a:t>
            </a:r>
            <a:endParaRPr lang="nl-NL" b="1">
              <a:solidFill>
                <a:srgbClr val="002060"/>
              </a:solidFill>
            </a:endParaRPr>
          </a:p>
          <a:p>
            <a:endParaRPr lang="nl-NL" sz="3600" b="1"/>
          </a:p>
        </p:txBody>
      </p:sp>
    </p:spTree>
    <p:extLst>
      <p:ext uri="{BB962C8B-B14F-4D97-AF65-F5344CB8AC3E}">
        <p14:creationId xmlns:p14="http://schemas.microsoft.com/office/powerpoint/2010/main" val="220388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CCEF4BA-3F8E-795E-0AE2-98875C5D477E}"/>
              </a:ext>
            </a:extLst>
          </p:cNvPr>
          <p:cNvSpPr txBox="1"/>
          <p:nvPr/>
        </p:nvSpPr>
        <p:spPr>
          <a:xfrm>
            <a:off x="767183" y="218863"/>
            <a:ext cx="31297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002060"/>
                </a:solidFill>
              </a:rPr>
              <a:t>(1a) </a:t>
            </a:r>
            <a:r>
              <a:rPr lang="nl-NL" sz="2400" b="1" err="1">
                <a:solidFill>
                  <a:srgbClr val="002060"/>
                </a:solidFill>
              </a:rPr>
              <a:t>Entièrement</a:t>
            </a:r>
            <a:r>
              <a:rPr lang="nl-NL" sz="2400" b="1">
                <a:solidFill>
                  <a:srgbClr val="002060"/>
                </a:solidFill>
              </a:rPr>
              <a:t> </a:t>
            </a:r>
            <a:r>
              <a:rPr lang="nl-NL" sz="2400" b="1" err="1">
                <a:solidFill>
                  <a:srgbClr val="002060"/>
                </a:solidFill>
              </a:rPr>
              <a:t>manuel</a:t>
            </a:r>
            <a:endParaRPr lang="nl-NL" sz="2400" b="1">
              <a:solidFill>
                <a:srgbClr val="002060"/>
              </a:solidFill>
            </a:endParaRPr>
          </a:p>
        </p:txBody>
      </p:sp>
      <p:pic>
        <p:nvPicPr>
          <p:cNvPr id="9" name="Afbeelding 8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BFEA6D02-82B3-5F65-0819-99716E40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270" y="1722537"/>
            <a:ext cx="1324334" cy="1044698"/>
          </a:xfrm>
          <a:prstGeom prst="rect">
            <a:avLst/>
          </a:prstGeom>
        </p:spPr>
      </p:pic>
      <p:pic>
        <p:nvPicPr>
          <p:cNvPr id="10" name="Afbeelding 9" descr="Afbeelding met schermopname, ontwerp&#10;&#10;Automatisch gegenereerde beschrijving">
            <a:extLst>
              <a:ext uri="{FF2B5EF4-FFF2-40B4-BE49-F238E27FC236}">
                <a16:creationId xmlns:a16="http://schemas.microsoft.com/office/drawing/2014/main" id="{2B81025A-8414-7D7F-5296-679C3048D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012" y="2162562"/>
            <a:ext cx="579718" cy="41333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87EA12B-1CD2-35C9-DDA2-AAD4F026B0BB}"/>
              </a:ext>
            </a:extLst>
          </p:cNvPr>
          <p:cNvSpPr txBox="1"/>
          <p:nvPr/>
        </p:nvSpPr>
        <p:spPr>
          <a:xfrm>
            <a:off x="5336130" y="1810577"/>
            <a:ext cx="381425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>
                <a:ea typeface="+mn-lt"/>
                <a:cs typeface="+mn-lt"/>
              </a:rPr>
              <a:t>Dans </a:t>
            </a:r>
            <a:r>
              <a:rPr lang="nl-NL" sz="1400" err="1">
                <a:ea typeface="+mn-lt"/>
                <a:cs typeface="+mn-lt"/>
              </a:rPr>
              <a:t>l’application</a:t>
            </a:r>
            <a:r>
              <a:rPr lang="nl-NL" sz="1400">
                <a:ea typeface="+mn-lt"/>
                <a:cs typeface="+mn-lt"/>
              </a:rPr>
              <a:t> </a:t>
            </a:r>
            <a:r>
              <a:rPr lang="nl-NL" sz="1400" err="1">
                <a:ea typeface="+mn-lt"/>
                <a:cs typeface="+mn-lt"/>
              </a:rPr>
              <a:t>BlueMatic</a:t>
            </a:r>
            <a:r>
              <a:rPr lang="nl-NL" sz="1400">
                <a:ea typeface="+mn-lt"/>
                <a:cs typeface="+mn-lt"/>
              </a:rPr>
              <a:t>, </a:t>
            </a:r>
            <a:r>
              <a:rPr lang="nl-NL" sz="1400" err="1">
                <a:ea typeface="+mn-lt"/>
                <a:cs typeface="+mn-lt"/>
              </a:rPr>
              <a:t>utilisez</a:t>
            </a:r>
            <a:r>
              <a:rPr lang="nl-NL" sz="1400">
                <a:ea typeface="+mn-lt"/>
                <a:cs typeface="+mn-lt"/>
              </a:rPr>
              <a:t> les </a:t>
            </a:r>
            <a:r>
              <a:rPr lang="nl-NL" sz="1400" err="1">
                <a:ea typeface="+mn-lt"/>
                <a:cs typeface="+mn-lt"/>
              </a:rPr>
              <a:t>paramètres</a:t>
            </a:r>
            <a:r>
              <a:rPr lang="nl-NL" sz="1400">
                <a:ea typeface="+mn-lt"/>
                <a:cs typeface="+mn-lt"/>
              </a:rPr>
              <a:t> « </a:t>
            </a:r>
            <a:r>
              <a:rPr lang="nl-NL" sz="1400" err="1">
                <a:ea typeface="+mn-lt"/>
                <a:cs typeface="+mn-lt"/>
              </a:rPr>
              <a:t>Pompe</a:t>
            </a:r>
            <a:r>
              <a:rPr lang="nl-NL" sz="1400">
                <a:ea typeface="+mn-lt"/>
                <a:cs typeface="+mn-lt"/>
              </a:rPr>
              <a:t> à </a:t>
            </a:r>
            <a:r>
              <a:rPr lang="nl-NL" sz="1400" err="1">
                <a:ea typeface="+mn-lt"/>
                <a:cs typeface="+mn-lt"/>
              </a:rPr>
              <a:t>chaleur</a:t>
            </a:r>
            <a:r>
              <a:rPr lang="nl-NL" sz="1400">
                <a:ea typeface="+mn-lt"/>
                <a:cs typeface="+mn-lt"/>
              </a:rPr>
              <a:t> » sous « </a:t>
            </a:r>
            <a:r>
              <a:rPr lang="nl-NL" sz="1400" err="1">
                <a:ea typeface="+mn-lt"/>
                <a:cs typeface="+mn-lt"/>
              </a:rPr>
              <a:t>Commandes</a:t>
            </a:r>
            <a:r>
              <a:rPr lang="nl-NL" sz="1400">
                <a:ea typeface="+mn-lt"/>
                <a:cs typeface="+mn-lt"/>
              </a:rPr>
              <a:t> »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95CAF57-CEF2-62E7-3502-B73D62560B38}"/>
              </a:ext>
            </a:extLst>
          </p:cNvPr>
          <p:cNvSpPr txBox="1"/>
          <p:nvPr/>
        </p:nvSpPr>
        <p:spPr>
          <a:xfrm>
            <a:off x="521968" y="2404050"/>
            <a:ext cx="415291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/>
              <a:t>En </a:t>
            </a:r>
            <a:r>
              <a:rPr lang="nl-NL" sz="1400" err="1"/>
              <a:t>hiver</a:t>
            </a:r>
            <a:r>
              <a:rPr lang="nl-NL" sz="1400"/>
              <a:t>, </a:t>
            </a:r>
            <a:r>
              <a:rPr lang="nl-NL" sz="1400" err="1"/>
              <a:t>mettez</a:t>
            </a:r>
            <a:r>
              <a:rPr lang="nl-NL" sz="1400"/>
              <a:t> 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</a:t>
            </a:r>
            <a:r>
              <a:rPr lang="nl-NL" sz="1400" err="1"/>
              <a:t>sur</a:t>
            </a:r>
            <a:r>
              <a:rPr lang="nl-NL" sz="1400"/>
              <a:t> OFF. 
Pour </a:t>
            </a:r>
            <a:r>
              <a:rPr lang="nl-NL" sz="1400" err="1"/>
              <a:t>éviter</a:t>
            </a:r>
            <a:r>
              <a:rPr lang="nl-NL" sz="1400"/>
              <a:t> </a:t>
            </a:r>
            <a:r>
              <a:rPr lang="nl-NL" sz="1400" err="1"/>
              <a:t>le</a:t>
            </a:r>
            <a:r>
              <a:rPr lang="nl-NL" sz="1400"/>
              <a:t> gel, </a:t>
            </a:r>
            <a:r>
              <a:rPr lang="nl-NL" sz="1400" err="1"/>
              <a:t>il</a:t>
            </a:r>
            <a:r>
              <a:rPr lang="nl-NL" sz="1400"/>
              <a:t> </a:t>
            </a:r>
            <a:r>
              <a:rPr lang="nl-NL" sz="1400" err="1"/>
              <a:t>est</a:t>
            </a:r>
            <a:r>
              <a:rPr lang="nl-NL" sz="1400"/>
              <a:t> </a:t>
            </a:r>
            <a:r>
              <a:rPr lang="nl-NL" sz="1400" err="1"/>
              <a:t>préférable</a:t>
            </a:r>
            <a:r>
              <a:rPr lang="nl-NL" sz="1400"/>
              <a:t> de </a:t>
            </a:r>
            <a:r>
              <a:rPr lang="nl-NL" sz="1400" err="1"/>
              <a:t>demander</a:t>
            </a:r>
            <a:r>
              <a:rPr lang="nl-NL" sz="1400"/>
              <a:t> à </a:t>
            </a:r>
            <a:r>
              <a:rPr lang="nl-NL" sz="1400" err="1"/>
              <a:t>votre</a:t>
            </a:r>
            <a:r>
              <a:rPr lang="nl-NL" sz="1400"/>
              <a:t> </a:t>
            </a:r>
            <a:r>
              <a:rPr lang="nl-NL" sz="1400" err="1"/>
              <a:t>pisciniste</a:t>
            </a:r>
            <a:r>
              <a:rPr lang="nl-NL" sz="1400"/>
              <a:t> </a:t>
            </a:r>
            <a:r>
              <a:rPr lang="nl-NL" sz="1400" err="1"/>
              <a:t>quelle</a:t>
            </a:r>
            <a:r>
              <a:rPr lang="nl-NL" sz="1400"/>
              <a:t> </a:t>
            </a:r>
            <a:r>
              <a:rPr lang="nl-NL" sz="1400" err="1"/>
              <a:t>est</a:t>
            </a:r>
            <a:r>
              <a:rPr lang="nl-NL" sz="1400"/>
              <a:t> la </a:t>
            </a:r>
            <a:r>
              <a:rPr lang="nl-NL" sz="1400" err="1"/>
              <a:t>meilleure</a:t>
            </a:r>
            <a:r>
              <a:rPr lang="nl-NL" sz="1400"/>
              <a:t> solution pour </a:t>
            </a:r>
            <a:r>
              <a:rPr lang="nl-NL" sz="1400" err="1"/>
              <a:t>vous</a:t>
            </a:r>
            <a:r>
              <a:rPr lang="nl-NL" sz="1400"/>
              <a:t> (laisser passer </a:t>
            </a:r>
            <a:r>
              <a:rPr lang="nl-NL" sz="1400" err="1"/>
              <a:t>l’eau</a:t>
            </a:r>
            <a:r>
              <a:rPr lang="nl-NL" sz="1400"/>
              <a:t> </a:t>
            </a:r>
            <a:r>
              <a:rPr lang="nl-NL" sz="1400" err="1"/>
              <a:t>ou</a:t>
            </a:r>
            <a:r>
              <a:rPr lang="nl-NL" sz="1400"/>
              <a:t> </a:t>
            </a:r>
            <a:r>
              <a:rPr lang="nl-NL" sz="1400" err="1"/>
              <a:t>débrancher</a:t>
            </a:r>
            <a:r>
              <a:rPr lang="nl-NL" sz="1400"/>
              <a:t> </a:t>
            </a:r>
            <a:r>
              <a:rPr lang="nl-NL" sz="1400" err="1"/>
              <a:t>complètement</a:t>
            </a:r>
            <a:r>
              <a:rPr lang="nl-NL" sz="1400"/>
              <a:t> 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et laisser </a:t>
            </a:r>
            <a:r>
              <a:rPr lang="nl-NL" sz="1400" err="1"/>
              <a:t>sortir</a:t>
            </a:r>
            <a:r>
              <a:rPr lang="nl-NL" sz="1400"/>
              <a:t> </a:t>
            </a:r>
            <a:r>
              <a:rPr lang="nl-NL" sz="1400" err="1"/>
              <a:t>l’eau</a:t>
            </a:r>
            <a:r>
              <a:rPr lang="nl-NL" sz="1400"/>
              <a:t>)</a:t>
            </a:r>
          </a:p>
        </p:txBody>
      </p:sp>
      <p:pic>
        <p:nvPicPr>
          <p:cNvPr id="16" name="Afbeelding 15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0BE34796-2137-F223-EC9F-1A4DC3DF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51" y="945989"/>
            <a:ext cx="1731613" cy="1432625"/>
          </a:xfrm>
          <a:prstGeom prst="rect">
            <a:avLst/>
          </a:prstGeom>
        </p:spPr>
      </p:pic>
      <p:pic>
        <p:nvPicPr>
          <p:cNvPr id="30" name="Afbeelding 29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4A5BDD13-C704-55DE-774F-907E33E4D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981" y="4637150"/>
            <a:ext cx="1364857" cy="1062388"/>
          </a:xfrm>
          <a:prstGeom prst="rect">
            <a:avLst/>
          </a:prstGeom>
        </p:spPr>
      </p:pic>
      <p:pic>
        <p:nvPicPr>
          <p:cNvPr id="31" name="Afbeelding 30" descr="Afbeelding met schermopname, ontwerp&#10;&#10;Automatisch gegenereerde beschrijving">
            <a:extLst>
              <a:ext uri="{FF2B5EF4-FFF2-40B4-BE49-F238E27FC236}">
                <a16:creationId xmlns:a16="http://schemas.microsoft.com/office/drawing/2014/main" id="{93D4A418-87C8-0862-CB82-B03CBE54F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047" y="5005351"/>
            <a:ext cx="1098749" cy="387059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5AEC7905-CD1F-EB3D-9BA4-D3DF2935D8BE}"/>
              </a:ext>
            </a:extLst>
          </p:cNvPr>
          <p:cNvSpPr txBox="1"/>
          <p:nvPr/>
        </p:nvSpPr>
        <p:spPr>
          <a:xfrm>
            <a:off x="5995256" y="4643412"/>
            <a:ext cx="312974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>
                <a:ea typeface="+mn-lt"/>
                <a:cs typeface="+mn-lt"/>
              </a:rPr>
              <a:t>Dans </a:t>
            </a:r>
            <a:r>
              <a:rPr lang="nl-NL" sz="1400" err="1">
                <a:ea typeface="+mn-lt"/>
                <a:cs typeface="+mn-lt"/>
              </a:rPr>
              <a:t>l’application</a:t>
            </a:r>
            <a:r>
              <a:rPr lang="nl-NL" sz="1400">
                <a:ea typeface="+mn-lt"/>
                <a:cs typeface="+mn-lt"/>
              </a:rPr>
              <a:t> </a:t>
            </a:r>
            <a:r>
              <a:rPr lang="nl-NL" sz="1400" err="1">
                <a:ea typeface="+mn-lt"/>
                <a:cs typeface="+mn-lt"/>
              </a:rPr>
              <a:t>BlueMatic</a:t>
            </a:r>
            <a:r>
              <a:rPr lang="nl-NL" sz="1400">
                <a:ea typeface="+mn-lt"/>
                <a:cs typeface="+mn-lt"/>
              </a:rPr>
              <a:t>, </a:t>
            </a:r>
            <a:r>
              <a:rPr lang="nl-NL" sz="1400" err="1">
                <a:ea typeface="+mn-lt"/>
                <a:cs typeface="+mn-lt"/>
              </a:rPr>
              <a:t>utilisez</a:t>
            </a:r>
            <a:r>
              <a:rPr lang="nl-NL" sz="1400">
                <a:ea typeface="+mn-lt"/>
                <a:cs typeface="+mn-lt"/>
              </a:rPr>
              <a:t> les </a:t>
            </a:r>
            <a:r>
              <a:rPr lang="nl-NL" sz="1400" err="1">
                <a:ea typeface="+mn-lt"/>
                <a:cs typeface="+mn-lt"/>
              </a:rPr>
              <a:t>paramètres</a:t>
            </a:r>
            <a:r>
              <a:rPr lang="nl-NL" sz="1400">
                <a:ea typeface="+mn-lt"/>
                <a:cs typeface="+mn-lt"/>
              </a:rPr>
              <a:t> « Smart Energy » sous « Missions </a:t>
            </a:r>
            <a:r>
              <a:rPr lang="nl-NL" sz="1400" b="1">
                <a:ea typeface="+mn-lt"/>
                <a:cs typeface="+mn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9376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23868D30-D4EF-5143-A4CE-E3DB4F56F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559" y="380999"/>
            <a:ext cx="2688340" cy="537633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0E35BBD-117C-BA3D-32CA-25A162F5487C}"/>
              </a:ext>
            </a:extLst>
          </p:cNvPr>
          <p:cNvSpPr/>
          <p:nvPr/>
        </p:nvSpPr>
        <p:spPr>
          <a:xfrm>
            <a:off x="4452752" y="1457714"/>
            <a:ext cx="2606100" cy="514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265E30-DEA4-2714-F8ED-FCF9863017E2}"/>
              </a:ext>
            </a:extLst>
          </p:cNvPr>
          <p:cNvSpPr/>
          <p:nvPr/>
        </p:nvSpPr>
        <p:spPr>
          <a:xfrm>
            <a:off x="4473495" y="3001610"/>
            <a:ext cx="2600809" cy="598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84028FB-3E5E-99D6-B485-7819B50AFA80}"/>
              </a:ext>
            </a:extLst>
          </p:cNvPr>
          <p:cNvCxnSpPr/>
          <p:nvPr/>
        </p:nvCxnSpPr>
        <p:spPr>
          <a:xfrm flipH="1">
            <a:off x="4010660" y="1711113"/>
            <a:ext cx="4868" cy="164020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BFD7E52E-355A-E46E-C2E4-EF0047FBE2E2}"/>
              </a:ext>
            </a:extLst>
          </p:cNvPr>
          <p:cNvCxnSpPr>
            <a:cxnSpLocks/>
          </p:cNvCxnSpPr>
          <p:nvPr/>
        </p:nvCxnSpPr>
        <p:spPr>
          <a:xfrm flipV="1">
            <a:off x="3984624" y="1716827"/>
            <a:ext cx="460376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D625557-3D7B-0BEE-8EBE-2FA1FF57038D}"/>
              </a:ext>
            </a:extLst>
          </p:cNvPr>
          <p:cNvCxnSpPr>
            <a:cxnSpLocks/>
          </p:cNvCxnSpPr>
          <p:nvPr/>
        </p:nvCxnSpPr>
        <p:spPr>
          <a:xfrm flipV="1">
            <a:off x="3974040" y="3351317"/>
            <a:ext cx="470958" cy="1058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6DE37BE-520F-4A0D-56EB-C3DFD1F07721}"/>
              </a:ext>
            </a:extLst>
          </p:cNvPr>
          <p:cNvSpPr txBox="1"/>
          <p:nvPr/>
        </p:nvSpPr>
        <p:spPr>
          <a:xfrm>
            <a:off x="156842" y="1667450"/>
            <a:ext cx="381425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b="1" u="sng"/>
              <a:t>Point de consigne de la pointe : </a:t>
            </a:r>
            <a:r>
              <a:rPr lang="nl-NL" sz="1400"/>
              <a:t>La </a:t>
            </a:r>
            <a:r>
              <a:rPr lang="nl-NL" sz="1400" err="1"/>
              <a:t>température</a:t>
            </a:r>
            <a:r>
              <a:rPr lang="nl-NL" sz="1400"/>
              <a:t> de pointe </a:t>
            </a:r>
            <a:r>
              <a:rPr lang="nl-NL" sz="1400" err="1"/>
              <a:t>est</a:t>
            </a:r>
            <a:r>
              <a:rPr lang="nl-NL" sz="1400"/>
              <a:t> la </a:t>
            </a:r>
            <a:r>
              <a:rPr lang="nl-NL" sz="1400" err="1"/>
              <a:t>température</a:t>
            </a:r>
            <a:r>
              <a:rPr lang="nl-NL" sz="1400"/>
              <a:t> à </a:t>
            </a:r>
            <a:r>
              <a:rPr lang="nl-NL" sz="1400" err="1"/>
              <a:t>laquelle</a:t>
            </a:r>
            <a:r>
              <a:rPr lang="nl-NL" sz="1400"/>
              <a:t> 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</a:t>
            </a:r>
            <a:r>
              <a:rPr lang="nl-NL" sz="1400" err="1"/>
              <a:t>doit</a:t>
            </a:r>
            <a:r>
              <a:rPr lang="nl-NL" sz="1400"/>
              <a:t> </a:t>
            </a:r>
            <a:r>
              <a:rPr lang="nl-NL" sz="1400" err="1"/>
              <a:t>fonctionner</a:t>
            </a:r>
            <a:r>
              <a:rPr lang="nl-NL" sz="1400"/>
              <a:t> pendant la période </a:t>
            </a:r>
            <a:r>
              <a:rPr lang="nl-NL" sz="1400" err="1"/>
              <a:t>définie</a:t>
            </a:r>
            <a:r>
              <a:rPr lang="nl-NL" sz="1400"/>
              <a:t>. 
En </a:t>
            </a:r>
            <a:r>
              <a:rPr lang="nl-NL" sz="1400" err="1"/>
              <a:t>réglant</a:t>
            </a:r>
            <a:r>
              <a:rPr lang="nl-NL" sz="1400"/>
              <a:t> la </a:t>
            </a:r>
            <a:r>
              <a:rPr lang="nl-NL" sz="1400" err="1"/>
              <a:t>température</a:t>
            </a:r>
            <a:r>
              <a:rPr lang="nl-NL" sz="1400"/>
              <a:t> 'Tip' </a:t>
            </a:r>
            <a:r>
              <a:rPr lang="nl-NL" sz="1400" err="1"/>
              <a:t>sur</a:t>
            </a:r>
            <a:r>
              <a:rPr lang="nl-NL" sz="1400"/>
              <a:t> '</a:t>
            </a:r>
            <a:r>
              <a:rPr lang="nl-NL" sz="1400" err="1"/>
              <a:t>Inutilisé</a:t>
            </a:r>
            <a:r>
              <a:rPr lang="nl-NL" sz="1400"/>
              <a:t>', </a:t>
            </a:r>
            <a:r>
              <a:rPr lang="nl-NL" sz="1400" err="1"/>
              <a:t>nous</a:t>
            </a:r>
            <a:r>
              <a:rPr lang="nl-NL" sz="1400"/>
              <a:t> ne </a:t>
            </a:r>
            <a:r>
              <a:rPr lang="nl-NL" sz="1400" err="1"/>
              <a:t>fixons</a:t>
            </a:r>
            <a:r>
              <a:rPr lang="nl-NL" sz="1400"/>
              <a:t> pas de </a:t>
            </a:r>
            <a:r>
              <a:rPr lang="nl-NL" sz="1400" err="1"/>
              <a:t>limite</a:t>
            </a:r>
            <a:r>
              <a:rPr lang="nl-NL" sz="1400"/>
              <a:t> de </a:t>
            </a:r>
            <a:r>
              <a:rPr lang="nl-NL" sz="1400" err="1"/>
              <a:t>température</a:t>
            </a:r>
            <a:r>
              <a:rPr lang="nl-NL" sz="1400"/>
              <a:t>
</a:t>
            </a:r>
            <a:r>
              <a:rPr lang="nl-NL" sz="1400" err="1"/>
              <a:t>Veuillez</a:t>
            </a:r>
            <a:r>
              <a:rPr lang="nl-NL" sz="1400"/>
              <a:t> </a:t>
            </a:r>
            <a:r>
              <a:rPr lang="nl-NL" sz="1400" err="1"/>
              <a:t>noter</a:t>
            </a:r>
            <a:r>
              <a:rPr lang="nl-NL" sz="1400"/>
              <a:t> ! Le </a:t>
            </a:r>
            <a:r>
              <a:rPr lang="nl-NL" sz="1400" err="1"/>
              <a:t>verrouillage</a:t>
            </a:r>
            <a:r>
              <a:rPr lang="nl-NL" sz="1400"/>
              <a:t> temporel </a:t>
            </a:r>
            <a:r>
              <a:rPr lang="nl-NL" sz="1400" err="1"/>
              <a:t>doit</a:t>
            </a:r>
            <a:r>
              <a:rPr lang="nl-NL" sz="1400"/>
              <a:t> </a:t>
            </a:r>
            <a:r>
              <a:rPr lang="nl-NL" sz="1400" err="1"/>
              <a:t>être</a:t>
            </a:r>
            <a:r>
              <a:rPr lang="nl-NL" sz="1400"/>
              <a:t> supprimé
</a:t>
            </a:r>
            <a:r>
              <a:rPr lang="nl-NL" sz="1400" err="1"/>
              <a:t>Sinon</a:t>
            </a:r>
            <a:r>
              <a:rPr lang="nl-NL" sz="1400"/>
              <a:t>, 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</a:t>
            </a:r>
            <a:r>
              <a:rPr lang="nl-NL" sz="1400" err="1"/>
              <a:t>continuerait</a:t>
            </a:r>
            <a:r>
              <a:rPr lang="nl-NL" sz="1400"/>
              <a:t> à </a:t>
            </a:r>
            <a:r>
              <a:rPr lang="nl-NL" sz="1400" err="1"/>
              <a:t>chauffer</a:t>
            </a:r>
            <a:r>
              <a:rPr lang="nl-NL" sz="1400"/>
              <a:t> « sans fin »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1723EB6-01D0-EC67-9947-02CA855D8785}"/>
              </a:ext>
            </a:extLst>
          </p:cNvPr>
          <p:cNvSpPr/>
          <p:nvPr/>
        </p:nvSpPr>
        <p:spPr>
          <a:xfrm>
            <a:off x="4452751" y="2021805"/>
            <a:ext cx="2606100" cy="514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F7622F6-3A15-2A29-9892-B4589F421D46}"/>
              </a:ext>
            </a:extLst>
          </p:cNvPr>
          <p:cNvSpPr txBox="1"/>
          <p:nvPr/>
        </p:nvSpPr>
        <p:spPr>
          <a:xfrm>
            <a:off x="7611741" y="2123802"/>
            <a:ext cx="3814251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b="1" u="sng"/>
              <a:t>Point de consigne en </a:t>
            </a:r>
            <a:r>
              <a:rPr lang="nl-NL" sz="1400" b="1" u="sng" err="1"/>
              <a:t>veille</a:t>
            </a:r>
            <a:r>
              <a:rPr lang="nl-NL" sz="1400" b="1" u="sng"/>
              <a:t> :</a:t>
            </a:r>
            <a:r>
              <a:rPr lang="nl-NL" sz="1400" err="1"/>
              <a:t>Nous</a:t>
            </a:r>
            <a:r>
              <a:rPr lang="nl-NL" sz="1400"/>
              <a:t> </a:t>
            </a:r>
            <a:r>
              <a:rPr lang="nl-NL" sz="1400" err="1"/>
              <a:t>l’avons</a:t>
            </a:r>
            <a:r>
              <a:rPr lang="nl-NL" sz="1400"/>
              <a:t> </a:t>
            </a:r>
            <a:r>
              <a:rPr lang="nl-NL" sz="1400" err="1"/>
              <a:t>également</a:t>
            </a:r>
            <a:r>
              <a:rPr lang="nl-NL" sz="1400"/>
              <a:t> </a:t>
            </a:r>
            <a:r>
              <a:rPr lang="nl-NL" sz="1400" err="1"/>
              <a:t>défini</a:t>
            </a:r>
            <a:r>
              <a:rPr lang="nl-NL" sz="1400"/>
              <a:t> comme « </a:t>
            </a:r>
            <a:r>
              <a:rPr lang="nl-NL" sz="1400" err="1"/>
              <a:t>Inutilisé</a:t>
            </a:r>
            <a:r>
              <a:rPr lang="nl-NL" sz="1400"/>
              <a:t> ». Pendant la pré-</a:t>
            </a:r>
            <a:r>
              <a:rPr lang="nl-NL" sz="1400" err="1"/>
              <a:t>saison</a:t>
            </a:r>
            <a:r>
              <a:rPr lang="nl-NL" sz="1400"/>
              <a:t>, la </a:t>
            </a:r>
            <a:r>
              <a:rPr lang="nl-NL" sz="1400" err="1"/>
              <a:t>température</a:t>
            </a:r>
            <a:r>
              <a:rPr lang="nl-NL" sz="1400"/>
              <a:t> </a:t>
            </a:r>
            <a:r>
              <a:rPr lang="nl-NL" sz="1400" err="1"/>
              <a:t>atteinte</a:t>
            </a:r>
            <a:r>
              <a:rPr lang="nl-NL" sz="1400"/>
              <a:t> par la piscine </a:t>
            </a:r>
            <a:r>
              <a:rPr lang="nl-NL" sz="1400" err="1"/>
              <a:t>n’a</a:t>
            </a:r>
            <a:r>
              <a:rPr lang="nl-NL" sz="1400"/>
              <a:t> pas </a:t>
            </a:r>
            <a:r>
              <a:rPr lang="nl-NL" sz="1400" err="1"/>
              <a:t>d’importance</a:t>
            </a:r>
            <a:endParaRPr lang="nl-NL" sz="1400"/>
          </a:p>
          <a:p>
            <a:endParaRPr lang="nl-NL" sz="1400" b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4080644-6E17-CF9C-D00C-D6590E7ED89E}"/>
              </a:ext>
            </a:extLst>
          </p:cNvPr>
          <p:cNvSpPr txBox="1"/>
          <p:nvPr/>
        </p:nvSpPr>
        <p:spPr>
          <a:xfrm>
            <a:off x="152396" y="4346091"/>
            <a:ext cx="3814251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>
                <a:solidFill>
                  <a:srgbClr val="0070C0"/>
                </a:solidFill>
              </a:rPr>
              <a:t>En </a:t>
            </a:r>
            <a:r>
              <a:rPr lang="nl-NL" sz="1400" err="1">
                <a:solidFill>
                  <a:srgbClr val="0070C0"/>
                </a:solidFill>
              </a:rPr>
              <a:t>pratique</a:t>
            </a:r>
            <a:r>
              <a:rPr lang="nl-NL" sz="1400">
                <a:solidFill>
                  <a:srgbClr val="0070C0"/>
                </a:solidFill>
              </a:rPr>
              <a:t>, </a:t>
            </a:r>
            <a:r>
              <a:rPr lang="nl-NL" sz="1400" err="1">
                <a:solidFill>
                  <a:srgbClr val="0070C0"/>
                </a:solidFill>
              </a:rPr>
              <a:t>cela</a:t>
            </a:r>
            <a:r>
              <a:rPr lang="nl-NL" sz="1400">
                <a:solidFill>
                  <a:srgbClr val="0070C0"/>
                </a:solidFill>
              </a:rPr>
              <a:t> se </a:t>
            </a:r>
            <a:r>
              <a:rPr lang="nl-NL" sz="1400" err="1">
                <a:solidFill>
                  <a:srgbClr val="0070C0"/>
                </a:solidFill>
              </a:rPr>
              <a:t>traduit</a:t>
            </a:r>
            <a:r>
              <a:rPr lang="nl-NL" sz="1400">
                <a:solidFill>
                  <a:srgbClr val="0070C0"/>
                </a:solidFill>
              </a:rPr>
              <a:t> par </a:t>
            </a:r>
            <a:r>
              <a:rPr lang="nl-NL" sz="1400" err="1">
                <a:solidFill>
                  <a:srgbClr val="0070C0"/>
                </a:solidFill>
              </a:rPr>
              <a:t>ce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qui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suit</a:t>
            </a:r>
            <a:r>
              <a:rPr lang="nl-NL" sz="1400">
                <a:solidFill>
                  <a:srgbClr val="0070C0"/>
                </a:solidFill>
              </a:rPr>
              <a:t> :
La </a:t>
            </a:r>
            <a:r>
              <a:rPr lang="nl-NL" sz="1400" err="1">
                <a:solidFill>
                  <a:srgbClr val="0070C0"/>
                </a:solidFill>
              </a:rPr>
              <a:t>pompe</a:t>
            </a:r>
            <a:r>
              <a:rPr lang="nl-NL" sz="1400">
                <a:solidFill>
                  <a:srgbClr val="0070C0"/>
                </a:solidFill>
              </a:rPr>
              <a:t> à </a:t>
            </a:r>
            <a:r>
              <a:rPr lang="nl-NL" sz="1400" err="1">
                <a:solidFill>
                  <a:srgbClr val="0070C0"/>
                </a:solidFill>
              </a:rPr>
              <a:t>chaleur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n’est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activée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qu’en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cas</a:t>
            </a:r>
            <a:r>
              <a:rPr lang="nl-NL" sz="1400">
                <a:solidFill>
                  <a:srgbClr val="0070C0"/>
                </a:solidFill>
              </a:rPr>
              <a:t> de </a:t>
            </a:r>
            <a:r>
              <a:rPr lang="nl-NL" sz="1400" err="1">
                <a:solidFill>
                  <a:srgbClr val="0070C0"/>
                </a:solidFill>
              </a:rPr>
              <a:t>surproduction</a:t>
            </a:r>
            <a:r>
              <a:rPr lang="nl-NL" sz="1400">
                <a:solidFill>
                  <a:srgbClr val="0070C0"/>
                </a:solidFill>
              </a:rPr>
              <a:t> et </a:t>
            </a:r>
            <a:r>
              <a:rPr lang="nl-NL" sz="1400" err="1">
                <a:solidFill>
                  <a:srgbClr val="0070C0"/>
                </a:solidFill>
              </a:rPr>
              <a:t>donc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disponible</a:t>
            </a:r>
            <a:r>
              <a:rPr lang="nl-NL" sz="1400">
                <a:solidFill>
                  <a:srgbClr val="0070C0"/>
                </a:solidFill>
              </a:rPr>
              <a:t> en </a:t>
            </a:r>
            <a:r>
              <a:rPr lang="nl-NL" sz="1400" err="1">
                <a:solidFill>
                  <a:srgbClr val="0070C0"/>
                </a:solidFill>
              </a:rPr>
              <a:t>électricité</a:t>
            </a:r>
            <a:r>
              <a:rPr lang="nl-NL" sz="1400">
                <a:solidFill>
                  <a:srgbClr val="0070C0"/>
                </a:solidFill>
              </a:rPr>
              <a:t> gratuite. La </a:t>
            </a:r>
            <a:r>
              <a:rPr lang="nl-NL" sz="1400" err="1">
                <a:solidFill>
                  <a:srgbClr val="0070C0"/>
                </a:solidFill>
              </a:rPr>
              <a:t>pompe</a:t>
            </a:r>
            <a:r>
              <a:rPr lang="nl-NL" sz="1400">
                <a:solidFill>
                  <a:srgbClr val="0070C0"/>
                </a:solidFill>
              </a:rPr>
              <a:t> à </a:t>
            </a:r>
            <a:r>
              <a:rPr lang="nl-NL" sz="1400" err="1">
                <a:solidFill>
                  <a:srgbClr val="0070C0"/>
                </a:solidFill>
              </a:rPr>
              <a:t>chaleur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fonctionne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ensuite</a:t>
            </a:r>
            <a:r>
              <a:rPr lang="nl-NL" sz="1400">
                <a:solidFill>
                  <a:srgbClr val="0070C0"/>
                </a:solidFill>
              </a:rPr>
              <a:t> pendant 30 minutes et </a:t>
            </a:r>
            <a:r>
              <a:rPr lang="nl-NL" sz="1400" err="1">
                <a:solidFill>
                  <a:srgbClr val="0070C0"/>
                </a:solidFill>
              </a:rPr>
              <a:t>vérifie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ensuite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s’il</a:t>
            </a:r>
            <a:r>
              <a:rPr lang="nl-NL" sz="1400">
                <a:solidFill>
                  <a:srgbClr val="0070C0"/>
                </a:solidFill>
              </a:rPr>
              <a:t> y a </a:t>
            </a:r>
            <a:r>
              <a:rPr lang="nl-NL" sz="1400" err="1">
                <a:solidFill>
                  <a:srgbClr val="0070C0"/>
                </a:solidFill>
              </a:rPr>
              <a:t>encore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suffisamment</a:t>
            </a:r>
            <a:r>
              <a:rPr lang="nl-NL" sz="1400">
                <a:solidFill>
                  <a:srgbClr val="0070C0"/>
                </a:solidFill>
              </a:rPr>
              <a:t> de </a:t>
            </a:r>
            <a:r>
              <a:rPr lang="nl-NL" sz="1400" err="1">
                <a:solidFill>
                  <a:srgbClr val="0070C0"/>
                </a:solidFill>
              </a:rPr>
              <a:t>surproduction</a:t>
            </a:r>
            <a:r>
              <a:rPr lang="nl-NL" sz="1400">
                <a:solidFill>
                  <a:srgbClr val="0070C0"/>
                </a:solidFill>
              </a:rPr>
              <a:t> pour </a:t>
            </a:r>
            <a:r>
              <a:rPr lang="nl-NL" sz="1400" err="1">
                <a:solidFill>
                  <a:srgbClr val="0070C0"/>
                </a:solidFill>
              </a:rPr>
              <a:t>démarrer</a:t>
            </a:r>
            <a:r>
              <a:rPr lang="nl-NL" sz="1400">
                <a:solidFill>
                  <a:srgbClr val="0070C0"/>
                </a:solidFill>
              </a:rPr>
              <a:t> la </a:t>
            </a:r>
            <a:r>
              <a:rPr lang="nl-NL" sz="1400" err="1">
                <a:solidFill>
                  <a:srgbClr val="0070C0"/>
                </a:solidFill>
              </a:rPr>
              <a:t>prochaine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session</a:t>
            </a:r>
            <a:r>
              <a:rPr lang="nl-NL" sz="1400">
                <a:solidFill>
                  <a:srgbClr val="0070C0"/>
                </a:solidFill>
              </a:rPr>
              <a:t> de 30 minutes. 
</a:t>
            </a:r>
            <a:r>
              <a:rPr lang="nl-NL" sz="1400" err="1">
                <a:solidFill>
                  <a:srgbClr val="0070C0"/>
                </a:solidFill>
              </a:rPr>
              <a:t>Assurez-vous</a:t>
            </a:r>
            <a:r>
              <a:rPr lang="nl-NL" sz="1400">
                <a:solidFill>
                  <a:srgbClr val="0070C0"/>
                </a:solidFill>
              </a:rPr>
              <a:t> de </a:t>
            </a:r>
            <a:r>
              <a:rPr lang="nl-NL" sz="1400" err="1">
                <a:solidFill>
                  <a:srgbClr val="0070C0"/>
                </a:solidFill>
              </a:rPr>
              <a:t>vérifier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quel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réglage</a:t>
            </a:r>
            <a:r>
              <a:rPr lang="nl-NL" sz="1400">
                <a:solidFill>
                  <a:srgbClr val="0070C0"/>
                </a:solidFill>
              </a:rPr>
              <a:t> de la </a:t>
            </a:r>
            <a:r>
              <a:rPr lang="nl-NL" sz="1400" err="1">
                <a:solidFill>
                  <a:srgbClr val="0070C0"/>
                </a:solidFill>
              </a:rPr>
              <a:t>pompe</a:t>
            </a:r>
            <a:r>
              <a:rPr lang="nl-NL" sz="1400">
                <a:solidFill>
                  <a:srgbClr val="0070C0"/>
                </a:solidFill>
              </a:rPr>
              <a:t> à </a:t>
            </a:r>
            <a:r>
              <a:rPr lang="nl-NL" sz="1400" err="1">
                <a:solidFill>
                  <a:srgbClr val="0070C0"/>
                </a:solidFill>
              </a:rPr>
              <a:t>chaleur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est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idéal</a:t>
            </a:r>
            <a:r>
              <a:rPr lang="nl-NL" sz="1400">
                <a:solidFill>
                  <a:srgbClr val="0070C0"/>
                </a:solidFill>
              </a:rPr>
              <a:t> pour </a:t>
            </a:r>
            <a:r>
              <a:rPr lang="nl-NL" sz="1400" err="1">
                <a:solidFill>
                  <a:srgbClr val="0070C0"/>
                </a:solidFill>
              </a:rPr>
              <a:t>votre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situation</a:t>
            </a:r>
            <a:r>
              <a:rPr lang="nl-NL" sz="1400">
                <a:solidFill>
                  <a:srgbClr val="0070C0"/>
                </a:solidFill>
              </a:rPr>
              <a:t> pendant </a:t>
            </a:r>
            <a:r>
              <a:rPr lang="nl-NL" sz="1400" err="1">
                <a:solidFill>
                  <a:srgbClr val="0070C0"/>
                </a:solidFill>
              </a:rPr>
              <a:t>cette</a:t>
            </a:r>
            <a:r>
              <a:rPr lang="nl-NL" sz="1400">
                <a:solidFill>
                  <a:srgbClr val="0070C0"/>
                </a:solidFill>
              </a:rPr>
              <a:t> période (</a:t>
            </a:r>
            <a:r>
              <a:rPr lang="nl-NL" sz="1400" err="1">
                <a:solidFill>
                  <a:srgbClr val="0070C0"/>
                </a:solidFill>
              </a:rPr>
              <a:t>Eco</a:t>
            </a:r>
            <a:r>
              <a:rPr lang="nl-NL" sz="1400">
                <a:solidFill>
                  <a:srgbClr val="0070C0"/>
                </a:solidFill>
              </a:rPr>
              <a:t>, Boost,...)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E8040B-5941-C3CC-8305-6B9FCF30E838}"/>
              </a:ext>
            </a:extLst>
          </p:cNvPr>
          <p:cNvSpPr txBox="1"/>
          <p:nvPr/>
        </p:nvSpPr>
        <p:spPr>
          <a:xfrm>
            <a:off x="-1405" y="14820"/>
            <a:ext cx="293475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>
                <a:solidFill>
                  <a:srgbClr val="002060"/>
                </a:solidFill>
              </a:rPr>
              <a:t>(3b) </a:t>
            </a:r>
            <a:r>
              <a:rPr lang="nl-NL" sz="2400" b="1" err="1">
                <a:solidFill>
                  <a:srgbClr val="002060"/>
                </a:solidFill>
              </a:rPr>
              <a:t>Automatique</a:t>
            </a:r>
            <a:endParaRPr lang="nl-NL" sz="2400" b="1">
              <a:solidFill>
                <a:srgbClr val="002060"/>
              </a:solidFill>
            </a:endParaRPr>
          </a:p>
          <a:p>
            <a:pPr algn="ctr"/>
            <a:r>
              <a:rPr lang="nl-NL" b="1" u="sng" err="1">
                <a:solidFill>
                  <a:srgbClr val="002060"/>
                </a:solidFill>
              </a:rPr>
              <a:t>avec</a:t>
            </a:r>
            <a:r>
              <a:rPr lang="nl-NL" b="1" u="sng">
                <a:solidFill>
                  <a:srgbClr val="002060"/>
                </a:solidFill>
              </a:rPr>
              <a:t> Smart Energy </a:t>
            </a:r>
            <a:r>
              <a:rPr lang="nl-NL" b="1" u="sng" err="1">
                <a:solidFill>
                  <a:srgbClr val="002060"/>
                </a:solidFill>
              </a:rPr>
              <a:t>active</a:t>
            </a:r>
            <a:endParaRPr lang="nl-NL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5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844082-D6E4-0003-3F1F-C34201FD070B}"/>
              </a:ext>
            </a:extLst>
          </p:cNvPr>
          <p:cNvSpPr txBox="1"/>
          <p:nvPr/>
        </p:nvSpPr>
        <p:spPr>
          <a:xfrm>
            <a:off x="3667870" y="2476600"/>
            <a:ext cx="485196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/>
              <a:t>Info </a:t>
            </a:r>
            <a:r>
              <a:rPr lang="nl-NL" sz="3600" b="1" err="1"/>
              <a:t>SmartEnergy</a:t>
            </a:r>
          </a:p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69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4300048-0D7F-5147-3F81-EC9EE06F3B6B}"/>
              </a:ext>
            </a:extLst>
          </p:cNvPr>
          <p:cNvSpPr txBox="1"/>
          <p:nvPr/>
        </p:nvSpPr>
        <p:spPr>
          <a:xfrm>
            <a:off x="253891" y="44238"/>
            <a:ext cx="31297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/>
              <a:t>Info Smart Energy</a:t>
            </a:r>
          </a:p>
        </p:txBody>
      </p:sp>
      <p:pic>
        <p:nvPicPr>
          <p:cNvPr id="6" name="Afbeelding 5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5A169A90-1C2B-7DFF-0112-BAD44A6F7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98" y="699025"/>
            <a:ext cx="2648522" cy="364276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AC44987-5D21-F9EF-DFA7-95CB8C4C146E}"/>
              </a:ext>
            </a:extLst>
          </p:cNvPr>
          <p:cNvSpPr/>
          <p:nvPr/>
        </p:nvSpPr>
        <p:spPr>
          <a:xfrm>
            <a:off x="1753155" y="1832152"/>
            <a:ext cx="1304351" cy="3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6FD972C-3560-C61F-D44B-8E682E9ED309}"/>
              </a:ext>
            </a:extLst>
          </p:cNvPr>
          <p:cNvSpPr txBox="1"/>
          <p:nvPr/>
        </p:nvSpPr>
        <p:spPr>
          <a:xfrm>
            <a:off x="3125467" y="774217"/>
            <a:ext cx="381425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/>
              <a:t>Si 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</a:t>
            </a:r>
            <a:r>
              <a:rPr lang="nl-NL" sz="1400" err="1"/>
              <a:t>fonctionne</a:t>
            </a:r>
            <a:r>
              <a:rPr lang="nl-NL" sz="1400"/>
              <a:t> en Smart Energy, </a:t>
            </a:r>
            <a:r>
              <a:rPr lang="nl-NL" sz="1400" err="1"/>
              <a:t>cela</a:t>
            </a:r>
            <a:r>
              <a:rPr lang="nl-NL" sz="1400"/>
              <a:t> sera </a:t>
            </a:r>
            <a:r>
              <a:rPr lang="nl-NL" sz="1400" err="1"/>
              <a:t>indiqué</a:t>
            </a:r>
            <a:r>
              <a:rPr lang="nl-NL" sz="1400"/>
              <a:t> comme « </a:t>
            </a:r>
            <a:r>
              <a:rPr lang="nl-NL" sz="1400" err="1"/>
              <a:t>Fonctionnement</a:t>
            </a:r>
            <a:r>
              <a:rPr lang="nl-NL" sz="1400"/>
              <a:t> forcé » et </a:t>
            </a:r>
            <a:r>
              <a:rPr lang="nl-NL" sz="1400" err="1"/>
              <a:t>il</a:t>
            </a:r>
            <a:r>
              <a:rPr lang="nl-NL" sz="1400"/>
              <a:t> y aura </a:t>
            </a:r>
            <a:r>
              <a:rPr lang="nl-NL" sz="1400" err="1"/>
              <a:t>un</a:t>
            </a:r>
            <a:r>
              <a:rPr lang="nl-NL" sz="1400"/>
              <a:t> </a:t>
            </a:r>
            <a:r>
              <a:rPr lang="nl-NL" sz="1400" err="1"/>
              <a:t>compte</a:t>
            </a:r>
            <a:r>
              <a:rPr lang="nl-NL" sz="1400"/>
              <a:t> à </a:t>
            </a:r>
            <a:r>
              <a:rPr lang="nl-NL" sz="1400" err="1"/>
              <a:t>rebours</a:t>
            </a:r>
            <a:r>
              <a:rPr lang="nl-NL" sz="1400"/>
              <a:t> de 30 minutes </a:t>
            </a:r>
            <a:r>
              <a:rPr lang="nl-NL" sz="1400" err="1"/>
              <a:t>jusqu’à</a:t>
            </a:r>
            <a:r>
              <a:rPr lang="nl-NL" sz="1400"/>
              <a:t> la </a:t>
            </a:r>
            <a:r>
              <a:rPr lang="nl-NL" sz="1400" err="1"/>
              <a:t>prochaine</a:t>
            </a:r>
            <a:r>
              <a:rPr lang="nl-NL" sz="1400"/>
              <a:t> </a:t>
            </a:r>
            <a:r>
              <a:rPr lang="nl-NL" sz="1400" err="1"/>
              <a:t>session</a:t>
            </a:r>
            <a:r>
              <a:rPr lang="nl-NL" sz="1400"/>
              <a:t> de 30 minutes </a:t>
            </a:r>
            <a:r>
              <a:rPr lang="nl-NL" sz="1400" err="1"/>
              <a:t>s’il</a:t>
            </a:r>
            <a:r>
              <a:rPr lang="nl-NL" sz="1400"/>
              <a:t> y a </a:t>
            </a:r>
            <a:r>
              <a:rPr lang="nl-NL" sz="1400" err="1"/>
              <a:t>encore</a:t>
            </a:r>
            <a:r>
              <a:rPr lang="nl-NL" sz="1400"/>
              <a:t> </a:t>
            </a:r>
            <a:r>
              <a:rPr lang="nl-NL" sz="1400" err="1"/>
              <a:t>une</a:t>
            </a:r>
            <a:r>
              <a:rPr lang="nl-NL" sz="1400"/>
              <a:t> </a:t>
            </a:r>
            <a:r>
              <a:rPr lang="nl-NL" sz="1400" err="1"/>
              <a:t>surproduction</a:t>
            </a:r>
            <a:r>
              <a:rPr lang="nl-NL" sz="1400"/>
              <a:t> </a:t>
            </a:r>
            <a:r>
              <a:rPr lang="nl-NL" sz="1400" err="1"/>
              <a:t>suffisante</a:t>
            </a:r>
            <a:r>
              <a:rPr lang="nl-NL" sz="1400"/>
              <a:t>.</a:t>
            </a:r>
          </a:p>
        </p:txBody>
      </p:sp>
      <p:pic>
        <p:nvPicPr>
          <p:cNvPr id="11" name="Afbeelding 10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DA7F5AA8-FDA4-84DD-D2CA-0C1E40B76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592" y="623358"/>
            <a:ext cx="1501775" cy="1605492"/>
          </a:xfrm>
          <a:prstGeom prst="rect">
            <a:avLst/>
          </a:prstGeom>
        </p:spPr>
      </p:pic>
      <p:pic>
        <p:nvPicPr>
          <p:cNvPr id="12" name="Afbeelding 11" descr="Afbeelding met schermopname, tekst, Lettertype, Graphics&#10;&#10;Automatisch gegenereerde beschrijving">
            <a:extLst>
              <a:ext uri="{FF2B5EF4-FFF2-40B4-BE49-F238E27FC236}">
                <a16:creationId xmlns:a16="http://schemas.microsoft.com/office/drawing/2014/main" id="{C6CBBB01-062E-2AD9-C6CA-8C73EAA4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5" y="3617383"/>
            <a:ext cx="1518709" cy="160760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55E7C35-0130-AB45-905F-102AA8303F82}"/>
              </a:ext>
            </a:extLst>
          </p:cNvPr>
          <p:cNvSpPr txBox="1"/>
          <p:nvPr/>
        </p:nvSpPr>
        <p:spPr>
          <a:xfrm>
            <a:off x="7909133" y="2224133"/>
            <a:ext cx="36872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err="1"/>
              <a:t>Cela</a:t>
            </a:r>
            <a:r>
              <a:rPr lang="nl-NL" sz="1400"/>
              <a:t> </a:t>
            </a:r>
            <a:r>
              <a:rPr lang="nl-NL" sz="1400" err="1"/>
              <a:t>indique</a:t>
            </a:r>
            <a:r>
              <a:rPr lang="nl-NL" sz="1400"/>
              <a:t> la </a:t>
            </a:r>
            <a:r>
              <a:rPr lang="nl-NL" sz="1400" err="1"/>
              <a:t>quantité</a:t>
            </a:r>
            <a:r>
              <a:rPr lang="nl-NL" sz="1400"/>
              <a:t> </a:t>
            </a:r>
            <a:r>
              <a:rPr lang="nl-NL" sz="1400" err="1"/>
              <a:t>d’énergie</a:t>
            </a:r>
            <a:r>
              <a:rPr lang="nl-NL" sz="1400"/>
              <a:t> mise </a:t>
            </a:r>
            <a:r>
              <a:rPr lang="nl-NL" sz="1400" err="1"/>
              <a:t>sur</a:t>
            </a:r>
            <a:r>
              <a:rPr lang="nl-NL" sz="1400"/>
              <a:t> </a:t>
            </a:r>
            <a:r>
              <a:rPr lang="nl-NL" sz="1400" err="1"/>
              <a:t>le</a:t>
            </a:r>
            <a:r>
              <a:rPr lang="nl-NL" sz="1400"/>
              <a:t> </a:t>
            </a:r>
            <a:r>
              <a:rPr lang="nl-NL" sz="1400" err="1"/>
              <a:t>réseau</a:t>
            </a:r>
            <a:r>
              <a:rPr lang="nl-NL" sz="1400"/>
              <a:t> en </a:t>
            </a:r>
            <a:r>
              <a:rPr lang="nl-NL" sz="1400" err="1"/>
              <a:t>cas</a:t>
            </a:r>
            <a:r>
              <a:rPr lang="nl-NL" sz="1400"/>
              <a:t> de </a:t>
            </a:r>
            <a:r>
              <a:rPr lang="nl-NL" sz="1400" err="1"/>
              <a:t>surproduction</a:t>
            </a:r>
            <a:r>
              <a:rPr lang="nl-NL" sz="1400"/>
              <a:t> de </a:t>
            </a:r>
            <a:r>
              <a:rPr lang="nl-NL" sz="1400" err="1"/>
              <a:t>panneaux</a:t>
            </a:r>
            <a:r>
              <a:rPr lang="nl-NL" sz="1400"/>
              <a:t> </a:t>
            </a:r>
            <a:r>
              <a:rPr lang="nl-NL" sz="1400" err="1"/>
              <a:t>solaires</a:t>
            </a:r>
            <a:r>
              <a:rPr lang="nl-NL" sz="1400"/>
              <a:t>. </a:t>
            </a:r>
            <a:r>
              <a:rPr lang="nl-NL" sz="1400" err="1"/>
              <a:t>Sur</a:t>
            </a:r>
            <a:r>
              <a:rPr lang="nl-NL" sz="1400"/>
              <a:t> la base de </a:t>
            </a:r>
            <a:r>
              <a:rPr lang="nl-NL" sz="1400" err="1"/>
              <a:t>cette</a:t>
            </a:r>
            <a:r>
              <a:rPr lang="nl-NL" sz="1400"/>
              <a:t> </a:t>
            </a:r>
            <a:r>
              <a:rPr lang="nl-NL" sz="1400" err="1"/>
              <a:t>valeur</a:t>
            </a:r>
            <a:r>
              <a:rPr lang="nl-NL" sz="1400"/>
              <a:t> 
la Smart Energy </a:t>
            </a:r>
            <a:r>
              <a:rPr lang="nl-NL" sz="1400" err="1"/>
              <a:t>activera</a:t>
            </a:r>
            <a:r>
              <a:rPr lang="nl-NL" sz="1400"/>
              <a:t> 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endParaRPr lang="nl-NL" sz="140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1490547-B45C-A3DB-245F-FEC277F6BA96}"/>
              </a:ext>
            </a:extLst>
          </p:cNvPr>
          <p:cNvSpPr txBox="1"/>
          <p:nvPr/>
        </p:nvSpPr>
        <p:spPr>
          <a:xfrm>
            <a:off x="7930298" y="5219216"/>
            <a:ext cx="36872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/>
              <a:t>Dit geeft aan hoeveel stroom er van het net wordt geïmporteerd voor het hele huis.</a:t>
            </a:r>
          </a:p>
          <a:p>
            <a:r>
              <a:rPr lang="nl-NL" sz="1400"/>
              <a:t>Deze waarde is nul (of 1) wanneer er overproductie is.</a:t>
            </a:r>
          </a:p>
        </p:txBody>
      </p:sp>
      <p:pic>
        <p:nvPicPr>
          <p:cNvPr id="15" name="Afbeelding 1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0FEF29BF-A438-13A3-901C-D714D45D3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" y="4605868"/>
            <a:ext cx="2631016" cy="2033057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F6120E70-DBE6-896E-DEF9-5F8D4945ECAE}"/>
              </a:ext>
            </a:extLst>
          </p:cNvPr>
          <p:cNvSpPr/>
          <p:nvPr/>
        </p:nvSpPr>
        <p:spPr>
          <a:xfrm>
            <a:off x="419655" y="3266194"/>
            <a:ext cx="1309642" cy="11013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EF9FE7B-15C6-6DDF-BE84-A5993652D8E5}"/>
              </a:ext>
            </a:extLst>
          </p:cNvPr>
          <p:cNvSpPr txBox="1"/>
          <p:nvPr/>
        </p:nvSpPr>
        <p:spPr>
          <a:xfrm>
            <a:off x="3257758" y="4166174"/>
            <a:ext cx="3814251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/>
              <a:t>Si </a:t>
            </a:r>
            <a:r>
              <a:rPr lang="nl-NL" sz="1400" err="1"/>
              <a:t>vous</a:t>
            </a:r>
            <a:r>
              <a:rPr lang="nl-NL" sz="1400"/>
              <a:t> </a:t>
            </a:r>
            <a:r>
              <a:rPr lang="nl-NL" sz="1400" err="1"/>
              <a:t>activez</a:t>
            </a:r>
            <a:r>
              <a:rPr lang="nl-NL" sz="1400"/>
              <a:t> Smart Energy, </a:t>
            </a:r>
            <a:r>
              <a:rPr lang="nl-NL" sz="1400" err="1"/>
              <a:t>vous</a:t>
            </a:r>
            <a:r>
              <a:rPr lang="nl-NL" sz="1400"/>
              <a:t> </a:t>
            </a:r>
            <a:r>
              <a:rPr lang="nl-NL" sz="1400" err="1"/>
              <a:t>pouvez</a:t>
            </a:r>
            <a:r>
              <a:rPr lang="nl-NL" sz="1400"/>
              <a:t> </a:t>
            </a:r>
            <a:r>
              <a:rPr lang="nl-NL" sz="1400" err="1"/>
              <a:t>définir</a:t>
            </a:r>
            <a:r>
              <a:rPr lang="nl-NL" sz="1400"/>
              <a:t> </a:t>
            </a:r>
            <a:r>
              <a:rPr lang="nl-NL" sz="1400" err="1"/>
              <a:t>un</a:t>
            </a:r>
            <a:r>
              <a:rPr lang="nl-NL" sz="1400"/>
              <a:t> </a:t>
            </a:r>
            <a:r>
              <a:rPr lang="nl-NL" sz="1400" err="1"/>
              <a:t>seuil</a:t>
            </a:r>
            <a:r>
              <a:rPr lang="nl-NL" sz="1400"/>
              <a:t> à </a:t>
            </a:r>
            <a:r>
              <a:rPr lang="nl-NL" sz="1400" err="1"/>
              <a:t>partir</a:t>
            </a:r>
            <a:r>
              <a:rPr lang="nl-NL" sz="1400"/>
              <a:t> du </a:t>
            </a:r>
            <a:r>
              <a:rPr lang="nl-NL" sz="1400" err="1"/>
              <a:t>nombre</a:t>
            </a:r>
            <a:r>
              <a:rPr lang="nl-NL" sz="1400"/>
              <a:t> de watts de </a:t>
            </a:r>
            <a:r>
              <a:rPr lang="nl-NL" sz="1400" err="1"/>
              <a:t>surproduction</a:t>
            </a:r>
            <a:r>
              <a:rPr lang="nl-NL" sz="1400"/>
              <a:t> que </a:t>
            </a:r>
            <a:r>
              <a:rPr lang="nl-NL" sz="1400" err="1"/>
              <a:t>votre</a:t>
            </a:r>
            <a:r>
              <a:rPr lang="nl-NL" sz="1400"/>
              <a:t>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</a:t>
            </a:r>
            <a:r>
              <a:rPr lang="nl-NL" sz="1400" err="1"/>
              <a:t>démarrera</a:t>
            </a:r>
            <a:r>
              <a:rPr lang="nl-NL" sz="1400"/>
              <a:t> pendant au </a:t>
            </a:r>
            <a:r>
              <a:rPr lang="nl-NL" sz="1400" err="1"/>
              <a:t>moins</a:t>
            </a:r>
            <a:r>
              <a:rPr lang="nl-NL" sz="1400"/>
              <a:t> 30 minutes.
Dans </a:t>
            </a:r>
            <a:r>
              <a:rPr lang="nl-NL" sz="1400" err="1"/>
              <a:t>ce</a:t>
            </a:r>
            <a:r>
              <a:rPr lang="nl-NL" sz="1400"/>
              <a:t> </a:t>
            </a:r>
            <a:r>
              <a:rPr lang="nl-NL" sz="1400" err="1"/>
              <a:t>cas</a:t>
            </a:r>
            <a:r>
              <a:rPr lang="nl-NL" sz="1400"/>
              <a:t>, à 100%, </a:t>
            </a:r>
            <a:r>
              <a:rPr lang="nl-NL" sz="1400" err="1"/>
              <a:t>c’est</a:t>
            </a:r>
            <a:r>
              <a:rPr lang="nl-NL" sz="1400"/>
              <a:t> </a:t>
            </a:r>
            <a:r>
              <a:rPr lang="nl-NL" sz="1400" err="1"/>
              <a:t>une</a:t>
            </a:r>
            <a:r>
              <a:rPr lang="nl-NL" sz="1400"/>
              <a:t> </a:t>
            </a:r>
            <a:r>
              <a:rPr lang="nl-NL" sz="1400" err="1"/>
              <a:t>surproduction</a:t>
            </a:r>
            <a:r>
              <a:rPr lang="nl-NL" sz="1400"/>
              <a:t> à 2500 Watts.
Dans </a:t>
            </a:r>
            <a:r>
              <a:rPr lang="nl-NL" sz="1400" err="1"/>
              <a:t>cet</a:t>
            </a:r>
            <a:r>
              <a:rPr lang="nl-NL" sz="1400"/>
              <a:t> </a:t>
            </a:r>
            <a:r>
              <a:rPr lang="nl-NL" sz="1400" err="1"/>
              <a:t>exemple</a:t>
            </a:r>
            <a:r>
              <a:rPr lang="nl-NL" sz="1400"/>
              <a:t>, </a:t>
            </a:r>
            <a:r>
              <a:rPr lang="nl-NL" sz="1400" err="1"/>
              <a:t>il</a:t>
            </a:r>
            <a:r>
              <a:rPr lang="nl-NL" sz="1400"/>
              <a:t> y a </a:t>
            </a:r>
            <a:r>
              <a:rPr lang="nl-NL" sz="1400" err="1"/>
              <a:t>une</a:t>
            </a:r>
            <a:r>
              <a:rPr lang="nl-NL" sz="1400"/>
              <a:t> </a:t>
            </a:r>
            <a:r>
              <a:rPr lang="nl-NL" sz="1400" err="1"/>
              <a:t>surproduction</a:t>
            </a:r>
            <a:r>
              <a:rPr lang="nl-NL" sz="1400"/>
              <a:t> de 3900 watts et 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</a:t>
            </a:r>
            <a:r>
              <a:rPr lang="nl-NL" sz="1400" err="1"/>
              <a:t>commencera</a:t>
            </a:r>
            <a:r>
              <a:rPr lang="nl-NL" sz="1400"/>
              <a:t> </a:t>
            </a:r>
            <a:r>
              <a:rPr lang="nl-NL" sz="1400" err="1"/>
              <a:t>donc</a:t>
            </a:r>
            <a:r>
              <a:rPr lang="nl-NL" sz="1400"/>
              <a:t> à </a:t>
            </a:r>
            <a:r>
              <a:rPr lang="nl-NL" sz="1400" err="1"/>
              <a:t>fonctionner</a:t>
            </a:r>
            <a:r>
              <a:rPr lang="nl-NL" sz="1400"/>
              <a:t>. 
</a:t>
            </a:r>
            <a:r>
              <a:rPr lang="nl-NL" sz="1400" err="1"/>
              <a:t>Vous</a:t>
            </a:r>
            <a:r>
              <a:rPr lang="nl-NL" sz="1400"/>
              <a:t> </a:t>
            </a:r>
            <a:r>
              <a:rPr lang="nl-NL" sz="1400" err="1"/>
              <a:t>pouvez</a:t>
            </a:r>
            <a:r>
              <a:rPr lang="nl-NL" sz="1400"/>
              <a:t> </a:t>
            </a:r>
            <a:r>
              <a:rPr lang="nl-NL" sz="1400" err="1"/>
              <a:t>réduire</a:t>
            </a:r>
            <a:r>
              <a:rPr lang="nl-NL" sz="1400"/>
              <a:t> </a:t>
            </a:r>
            <a:r>
              <a:rPr lang="nl-NL" sz="1400" err="1"/>
              <a:t>cette</a:t>
            </a:r>
            <a:r>
              <a:rPr lang="nl-NL" sz="1400"/>
              <a:t> </a:t>
            </a:r>
            <a:r>
              <a:rPr lang="nl-NL" sz="1400" err="1"/>
              <a:t>valeur</a:t>
            </a:r>
            <a:r>
              <a:rPr lang="nl-NL" sz="1400"/>
              <a:t> en </a:t>
            </a:r>
            <a:r>
              <a:rPr lang="nl-NL" sz="1400" err="1"/>
              <a:t>ajustant</a:t>
            </a:r>
            <a:r>
              <a:rPr lang="nl-NL" sz="1400"/>
              <a:t> les </a:t>
            </a:r>
            <a:r>
              <a:rPr lang="nl-NL" sz="1400" err="1"/>
              <a:t>pourcentages</a:t>
            </a:r>
            <a:r>
              <a:rPr lang="nl-NL" sz="1400"/>
              <a:t> à 100 %, 75 % </a:t>
            </a:r>
            <a:r>
              <a:rPr lang="nl-NL" sz="1400" err="1"/>
              <a:t>ou</a:t>
            </a:r>
            <a:r>
              <a:rPr lang="nl-NL" sz="1400"/>
              <a:t> 50 %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A4ED7D5-1084-B217-3836-2697BF36CB11}"/>
              </a:ext>
            </a:extLst>
          </p:cNvPr>
          <p:cNvSpPr/>
          <p:nvPr/>
        </p:nvSpPr>
        <p:spPr>
          <a:xfrm>
            <a:off x="403780" y="6192485"/>
            <a:ext cx="1611267" cy="4610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9676D9E-F2FA-A586-C346-BD9D08977D85}"/>
              </a:ext>
            </a:extLst>
          </p:cNvPr>
          <p:cNvSpPr/>
          <p:nvPr/>
        </p:nvSpPr>
        <p:spPr>
          <a:xfrm>
            <a:off x="8870446" y="1414110"/>
            <a:ext cx="1516017" cy="3023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11DC1C4-67D6-AEAA-842D-BD281418D756}"/>
              </a:ext>
            </a:extLst>
          </p:cNvPr>
          <p:cNvSpPr/>
          <p:nvPr/>
        </p:nvSpPr>
        <p:spPr>
          <a:xfrm>
            <a:off x="3257758" y="5231754"/>
            <a:ext cx="1023892" cy="292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B537CC3-AD5A-7DE2-5ED7-211E20E6DC93}"/>
              </a:ext>
            </a:extLst>
          </p:cNvPr>
          <p:cNvCxnSpPr>
            <a:cxnSpLocks/>
          </p:cNvCxnSpPr>
          <p:nvPr/>
        </p:nvCxnSpPr>
        <p:spPr>
          <a:xfrm flipH="1">
            <a:off x="4350651" y="1738841"/>
            <a:ext cx="4504423" cy="363085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09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844082-D6E4-0003-3F1F-C34201FD070B}"/>
              </a:ext>
            </a:extLst>
          </p:cNvPr>
          <p:cNvSpPr txBox="1"/>
          <p:nvPr/>
        </p:nvSpPr>
        <p:spPr>
          <a:xfrm>
            <a:off x="3670017" y="2426496"/>
            <a:ext cx="48519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/>
              <a:t>Optionel</a:t>
            </a:r>
          </a:p>
          <a:p>
            <a:pPr algn="ctr"/>
            <a:r>
              <a:rPr lang="nl-NL" err="1"/>
              <a:t>Contrôle</a:t>
            </a:r>
            <a:r>
              <a:rPr lang="nl-NL"/>
              <a:t> de la </a:t>
            </a:r>
            <a:r>
              <a:rPr lang="nl-NL" err="1"/>
              <a:t>pompe</a:t>
            </a:r>
            <a:r>
              <a:rPr lang="nl-NL"/>
              <a:t> à </a:t>
            </a:r>
            <a:r>
              <a:rPr lang="nl-NL" err="1"/>
              <a:t>chaleur</a:t>
            </a:r>
            <a:r>
              <a:rPr lang="nl-NL"/>
              <a:t> </a:t>
            </a:r>
            <a:r>
              <a:rPr lang="nl-NL" err="1"/>
              <a:t>lorsqu’elle</a:t>
            </a:r>
            <a:r>
              <a:rPr lang="nl-NL"/>
              <a:t> </a:t>
            </a:r>
            <a:r>
              <a:rPr lang="nl-NL" err="1"/>
              <a:t>est</a:t>
            </a:r>
            <a:r>
              <a:rPr lang="nl-NL"/>
              <a:t> </a:t>
            </a:r>
            <a:r>
              <a:rPr lang="nl-NL" err="1"/>
              <a:t>connectée</a:t>
            </a:r>
            <a:r>
              <a:rPr lang="nl-NL"/>
              <a:t> au </a:t>
            </a:r>
            <a:r>
              <a:rPr lang="nl-NL" err="1"/>
              <a:t>WiFi</a:t>
            </a:r>
            <a:r>
              <a:rPr lang="nl-NL"/>
              <a:t> </a:t>
            </a:r>
            <a:r>
              <a:rPr lang="nl-NL" err="1"/>
              <a:t>ou</a:t>
            </a:r>
            <a:r>
              <a:rPr lang="nl-NL"/>
              <a:t> à la 4G</a:t>
            </a:r>
            <a:endParaRPr lang="nl-NL" sz="3600"/>
          </a:p>
        </p:txBody>
      </p:sp>
    </p:spTree>
    <p:extLst>
      <p:ext uri="{BB962C8B-B14F-4D97-AF65-F5344CB8AC3E}">
        <p14:creationId xmlns:p14="http://schemas.microsoft.com/office/powerpoint/2010/main" val="330712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E88D8D6-71BA-81B5-A34E-226FBA67FC7C}"/>
              </a:ext>
            </a:extLst>
          </p:cNvPr>
          <p:cNvSpPr txBox="1"/>
          <p:nvPr/>
        </p:nvSpPr>
        <p:spPr>
          <a:xfrm>
            <a:off x="-109" y="102446"/>
            <a:ext cx="91146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/>
              <a:t>Info </a:t>
            </a:r>
            <a:r>
              <a:rPr lang="nl-NL" sz="2400" b="1" err="1"/>
              <a:t>Paramètres</a:t>
            </a:r>
            <a:r>
              <a:rPr lang="nl-NL" sz="2400" b="1"/>
              <a:t> de la </a:t>
            </a:r>
            <a:r>
              <a:rPr lang="nl-NL" sz="2400" b="1" err="1"/>
              <a:t>pompe</a:t>
            </a:r>
            <a:r>
              <a:rPr lang="nl-NL" sz="2400" b="1"/>
              <a:t> à </a:t>
            </a:r>
            <a:r>
              <a:rPr lang="nl-NL" sz="2400" b="1" err="1"/>
              <a:t>chaleur</a:t>
            </a:r>
            <a:r>
              <a:rPr lang="nl-NL" sz="2400" b="1"/>
              <a:t> </a:t>
            </a:r>
            <a:r>
              <a:rPr lang="nl-NL" sz="2400" b="1" err="1"/>
              <a:t>polytropique</a:t>
            </a:r>
            <a:r>
              <a:rPr lang="nl-NL" sz="2400" b="1"/>
              <a:t> (si </a:t>
            </a:r>
            <a:r>
              <a:rPr lang="nl-NL" sz="2400" b="1" err="1"/>
              <a:t>actif</a:t>
            </a:r>
            <a:r>
              <a:rPr lang="nl-NL" sz="2400" b="1"/>
              <a:t>)</a:t>
            </a:r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F7622F6-3A15-2A29-9892-B4589F421D46}"/>
              </a:ext>
            </a:extLst>
          </p:cNvPr>
          <p:cNvSpPr txBox="1"/>
          <p:nvPr/>
        </p:nvSpPr>
        <p:spPr>
          <a:xfrm>
            <a:off x="3353008" y="3737550"/>
            <a:ext cx="46397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err="1"/>
              <a:t>Il</a:t>
            </a:r>
            <a:r>
              <a:rPr lang="nl-NL" sz="1400"/>
              <a:t> </a:t>
            </a:r>
            <a:r>
              <a:rPr lang="nl-NL" sz="1400" err="1"/>
              <a:t>s’agit</a:t>
            </a:r>
            <a:r>
              <a:rPr lang="nl-NL" sz="1400"/>
              <a:t> </a:t>
            </a:r>
            <a:r>
              <a:rPr lang="nl-NL" sz="1400" err="1"/>
              <a:t>d’un</a:t>
            </a:r>
            <a:r>
              <a:rPr lang="nl-NL" sz="1400"/>
              <a:t> </a:t>
            </a:r>
            <a:r>
              <a:rPr lang="nl-NL" sz="1400" err="1"/>
              <a:t>contrôle</a:t>
            </a:r>
            <a:r>
              <a:rPr lang="nl-NL" sz="1400"/>
              <a:t> via </a:t>
            </a:r>
            <a:r>
              <a:rPr lang="nl-NL" sz="1400" err="1"/>
              <a:t>le</a:t>
            </a:r>
            <a:r>
              <a:rPr lang="nl-NL" sz="1400"/>
              <a:t> </a:t>
            </a:r>
            <a:r>
              <a:rPr lang="nl-NL" sz="1400" err="1"/>
              <a:t>BlueMatic</a:t>
            </a:r>
            <a:r>
              <a:rPr lang="nl-NL" sz="1400"/>
              <a:t> de </a:t>
            </a:r>
            <a:r>
              <a:rPr lang="nl-NL" sz="1400" err="1"/>
              <a:t>votre</a:t>
            </a:r>
            <a:r>
              <a:rPr lang="nl-NL" sz="1400"/>
              <a:t> </a:t>
            </a:r>
            <a:r>
              <a:rPr lang="nl-NL" sz="1400" err="1"/>
              <a:t>écran</a:t>
            </a:r>
            <a:r>
              <a:rPr lang="nl-NL" sz="1400"/>
              <a:t> </a:t>
            </a:r>
            <a:r>
              <a:rPr lang="nl-NL" sz="1400" err="1"/>
              <a:t>sur</a:t>
            </a:r>
            <a:r>
              <a:rPr lang="nl-NL" sz="1400"/>
              <a:t> </a:t>
            </a:r>
            <a:r>
              <a:rPr lang="nl-NL" sz="1400" err="1"/>
              <a:t>votre</a:t>
            </a:r>
            <a:r>
              <a:rPr lang="nl-NL" sz="1400"/>
              <a:t>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Blue+ (si </a:t>
            </a:r>
            <a:r>
              <a:rPr lang="nl-NL" sz="1400" err="1"/>
              <a:t>connectée</a:t>
            </a:r>
            <a:r>
              <a:rPr lang="nl-NL" sz="1400"/>
              <a:t>).
</a:t>
            </a:r>
            <a:r>
              <a:rPr lang="nl-NL" sz="1400" err="1"/>
              <a:t>Cela</a:t>
            </a:r>
            <a:r>
              <a:rPr lang="nl-NL" sz="1400"/>
              <a:t> peut </a:t>
            </a:r>
            <a:r>
              <a:rPr lang="nl-NL" sz="1400" err="1"/>
              <a:t>être</a:t>
            </a:r>
            <a:r>
              <a:rPr lang="nl-NL" sz="1400"/>
              <a:t> </a:t>
            </a:r>
            <a:r>
              <a:rPr lang="nl-NL" sz="1400" err="1"/>
              <a:t>utile</a:t>
            </a:r>
            <a:r>
              <a:rPr lang="nl-NL" sz="1400"/>
              <a:t> pour passer de Boost à Smart </a:t>
            </a:r>
            <a:r>
              <a:rPr lang="nl-NL" sz="1400" err="1"/>
              <a:t>ou</a:t>
            </a:r>
            <a:r>
              <a:rPr lang="nl-NL" sz="1400"/>
              <a:t> </a:t>
            </a:r>
            <a:r>
              <a:rPr lang="nl-NL" sz="1400" err="1"/>
              <a:t>Eco</a:t>
            </a:r>
            <a:r>
              <a:rPr lang="nl-NL" sz="1400"/>
              <a:t>, par </a:t>
            </a:r>
            <a:r>
              <a:rPr lang="nl-NL" sz="1400" err="1"/>
              <a:t>exemple</a:t>
            </a:r>
            <a:endParaRPr lang="nl-NL" sz="1400"/>
          </a:p>
        </p:txBody>
      </p:sp>
      <p:pic>
        <p:nvPicPr>
          <p:cNvPr id="2" name="Afbeelding 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A61A51A8-FFD6-41CE-D38E-A11986FF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4" y="2667000"/>
            <a:ext cx="2597590" cy="3709459"/>
          </a:xfrm>
          <a:prstGeom prst="rect">
            <a:avLst/>
          </a:prstGeom>
        </p:spPr>
      </p:pic>
      <p:pic>
        <p:nvPicPr>
          <p:cNvPr id="5" name="Afbeelding 4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07AEDE41-F053-3EF8-992B-A415576A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146" y="2667001"/>
            <a:ext cx="3370873" cy="330729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122BE34-33A6-EBDA-8F92-6FAA0FF0AEAC}"/>
              </a:ext>
            </a:extLst>
          </p:cNvPr>
          <p:cNvSpPr txBox="1"/>
          <p:nvPr/>
        </p:nvSpPr>
        <p:spPr>
          <a:xfrm>
            <a:off x="2785546" y="1122661"/>
            <a:ext cx="381425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>
                <a:ea typeface="+mn-lt"/>
                <a:cs typeface="+mn-lt"/>
              </a:rPr>
              <a:t>Dans </a:t>
            </a:r>
            <a:r>
              <a:rPr lang="nl-NL" sz="1400" err="1">
                <a:ea typeface="+mn-lt"/>
                <a:cs typeface="+mn-lt"/>
              </a:rPr>
              <a:t>l’application</a:t>
            </a:r>
            <a:r>
              <a:rPr lang="nl-NL" sz="1400">
                <a:ea typeface="+mn-lt"/>
                <a:cs typeface="+mn-lt"/>
              </a:rPr>
              <a:t> </a:t>
            </a:r>
            <a:r>
              <a:rPr lang="nl-NL" sz="1400" err="1">
                <a:ea typeface="+mn-lt"/>
                <a:cs typeface="+mn-lt"/>
              </a:rPr>
              <a:t>BlueMatic</a:t>
            </a:r>
            <a:r>
              <a:rPr lang="nl-NL" sz="1400">
                <a:ea typeface="+mn-lt"/>
                <a:cs typeface="+mn-lt"/>
              </a:rPr>
              <a:t>, </a:t>
            </a:r>
            <a:r>
              <a:rPr lang="nl-NL" sz="1400" err="1">
                <a:ea typeface="+mn-lt"/>
                <a:cs typeface="+mn-lt"/>
              </a:rPr>
              <a:t>ouvrez</a:t>
            </a:r>
            <a:r>
              <a:rPr lang="nl-NL" sz="1400">
                <a:ea typeface="+mn-lt"/>
                <a:cs typeface="+mn-lt"/>
              </a:rPr>
              <a:t> les </a:t>
            </a:r>
            <a:r>
              <a:rPr lang="nl-NL" sz="1400" err="1">
                <a:ea typeface="+mn-lt"/>
                <a:cs typeface="+mn-lt"/>
              </a:rPr>
              <a:t>paramètres</a:t>
            </a:r>
            <a:r>
              <a:rPr lang="nl-NL" sz="1400">
                <a:ea typeface="+mn-lt"/>
                <a:cs typeface="+mn-lt"/>
              </a:rPr>
              <a:t> « </a:t>
            </a:r>
            <a:r>
              <a:rPr lang="nl-NL" sz="1400" err="1">
                <a:ea typeface="+mn-lt"/>
                <a:cs typeface="+mn-lt"/>
              </a:rPr>
              <a:t>Pompe</a:t>
            </a:r>
            <a:r>
              <a:rPr lang="nl-NL" sz="1400">
                <a:ea typeface="+mn-lt"/>
                <a:cs typeface="+mn-lt"/>
              </a:rPr>
              <a:t> à </a:t>
            </a:r>
            <a:r>
              <a:rPr lang="nl-NL" sz="1400" err="1">
                <a:ea typeface="+mn-lt"/>
                <a:cs typeface="+mn-lt"/>
              </a:rPr>
              <a:t>chaleur</a:t>
            </a:r>
            <a:r>
              <a:rPr lang="nl-NL" sz="1400">
                <a:ea typeface="+mn-lt"/>
                <a:cs typeface="+mn-lt"/>
              </a:rPr>
              <a:t> </a:t>
            </a:r>
            <a:r>
              <a:rPr lang="nl-NL" sz="1400" err="1">
                <a:ea typeface="+mn-lt"/>
                <a:cs typeface="+mn-lt"/>
              </a:rPr>
              <a:t>polytropique</a:t>
            </a:r>
            <a:r>
              <a:rPr lang="nl-NL" sz="1400">
                <a:ea typeface="+mn-lt"/>
                <a:cs typeface="+mn-lt"/>
              </a:rPr>
              <a:t> » sous « </a:t>
            </a:r>
            <a:r>
              <a:rPr lang="nl-NL" sz="1400" err="1">
                <a:ea typeface="+mn-lt"/>
                <a:cs typeface="+mn-lt"/>
              </a:rPr>
              <a:t>Commandes</a:t>
            </a:r>
            <a:r>
              <a:rPr lang="nl-NL" sz="1400">
                <a:ea typeface="+mn-lt"/>
                <a:cs typeface="+mn-lt"/>
              </a:rPr>
              <a:t> »</a:t>
            </a:r>
          </a:p>
        </p:txBody>
      </p:sp>
      <p:pic>
        <p:nvPicPr>
          <p:cNvPr id="4" name="Afbeelding 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A1B48034-6B91-B7F7-173E-BF86C5090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458" y="1009650"/>
            <a:ext cx="1566334" cy="9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ongewerveld dier, schermopname, insect&#10;&#10;Automatisch gegenereerde beschrijving">
            <a:extLst>
              <a:ext uri="{FF2B5EF4-FFF2-40B4-BE49-F238E27FC236}">
                <a16:creationId xmlns:a16="http://schemas.microsoft.com/office/drawing/2014/main" id="{3ED776CF-5ED3-7E79-8EC8-B1601E99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35" y="1217622"/>
            <a:ext cx="10841732" cy="253892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9AC52C1-6694-8321-43E7-EAFA118A1E8C}"/>
              </a:ext>
            </a:extLst>
          </p:cNvPr>
          <p:cNvSpPr txBox="1"/>
          <p:nvPr/>
        </p:nvSpPr>
        <p:spPr>
          <a:xfrm>
            <a:off x="2725953" y="428725"/>
            <a:ext cx="6608798" cy="379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/>
              <a:t>Principe </a:t>
            </a:r>
            <a:r>
              <a:rPr lang="nl-NL" b="1" err="1"/>
              <a:t>général</a:t>
            </a:r>
            <a:r>
              <a:rPr lang="nl-NL" b="1"/>
              <a:t> de </a:t>
            </a:r>
            <a:r>
              <a:rPr lang="nl-NL" b="1" err="1"/>
              <a:t>l’utilisation</a:t>
            </a:r>
            <a:r>
              <a:rPr lang="nl-NL" b="1"/>
              <a:t> du </a:t>
            </a:r>
            <a:r>
              <a:rPr lang="nl-NL" b="1" err="1"/>
              <a:t>SmartEnergy</a:t>
            </a:r>
            <a:endParaRPr lang="nl-NL" b="1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8BE2B1B-D185-3C89-DE2B-BEEFD382943D}"/>
              </a:ext>
            </a:extLst>
          </p:cNvPr>
          <p:cNvCxnSpPr/>
          <p:nvPr/>
        </p:nvCxnSpPr>
        <p:spPr>
          <a:xfrm flipV="1">
            <a:off x="3603626" y="3669241"/>
            <a:ext cx="5291" cy="396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BCEF5EF6-5EBE-503A-9913-E94E496593AB}"/>
              </a:ext>
            </a:extLst>
          </p:cNvPr>
          <p:cNvCxnSpPr>
            <a:cxnSpLocks/>
          </p:cNvCxnSpPr>
          <p:nvPr/>
        </p:nvCxnSpPr>
        <p:spPr>
          <a:xfrm flipV="1">
            <a:off x="6487583" y="3669240"/>
            <a:ext cx="0" cy="396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45D653A-37EA-EE06-F29F-1FBD407B1B5E}"/>
              </a:ext>
            </a:extLst>
          </p:cNvPr>
          <p:cNvSpPr txBox="1"/>
          <p:nvPr/>
        </p:nvSpPr>
        <p:spPr>
          <a:xfrm>
            <a:off x="-1907" y="3917467"/>
            <a:ext cx="381425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/>
              <a:t>Pendant la pré-</a:t>
            </a:r>
            <a:r>
              <a:rPr lang="nl-NL" sz="1400" err="1"/>
              <a:t>saison</a:t>
            </a:r>
            <a:r>
              <a:rPr lang="nl-NL" sz="1400"/>
              <a:t>, </a:t>
            </a:r>
            <a:r>
              <a:rPr lang="nl-NL" sz="1400" err="1"/>
              <a:t>lorsque</a:t>
            </a:r>
            <a:r>
              <a:rPr lang="nl-NL" sz="1400"/>
              <a:t> </a:t>
            </a:r>
            <a:r>
              <a:rPr lang="nl-NL" sz="1400" err="1"/>
              <a:t>vous</a:t>
            </a:r>
            <a:r>
              <a:rPr lang="nl-NL" sz="1400"/>
              <a:t> ne </a:t>
            </a:r>
            <a:r>
              <a:rPr lang="nl-NL" sz="1400" err="1"/>
              <a:t>prévoyez</a:t>
            </a:r>
            <a:r>
              <a:rPr lang="nl-NL" sz="1400"/>
              <a:t> pas de </a:t>
            </a:r>
            <a:r>
              <a:rPr lang="nl-NL" sz="1400" err="1"/>
              <a:t>vous</a:t>
            </a:r>
            <a:r>
              <a:rPr lang="nl-NL" sz="1400"/>
              <a:t> </a:t>
            </a:r>
            <a:r>
              <a:rPr lang="nl-NL" sz="1400" err="1"/>
              <a:t>baigner</a:t>
            </a:r>
            <a:r>
              <a:rPr lang="nl-NL" sz="1400"/>
              <a:t> </a:t>
            </a:r>
            <a:r>
              <a:rPr lang="nl-NL" sz="1400" err="1"/>
              <a:t>normalement</a:t>
            </a:r>
            <a:r>
              <a:rPr lang="nl-NL" sz="1400"/>
              <a:t>, </a:t>
            </a:r>
            <a:r>
              <a:rPr lang="nl-NL" sz="1400" err="1"/>
              <a:t>vous</a:t>
            </a:r>
            <a:r>
              <a:rPr lang="nl-NL" sz="1400"/>
              <a:t> </a:t>
            </a:r>
            <a:r>
              <a:rPr lang="nl-NL" sz="1400" err="1"/>
              <a:t>pouvez</a:t>
            </a:r>
            <a:r>
              <a:rPr lang="nl-NL" sz="1400"/>
              <a:t> </a:t>
            </a:r>
            <a:r>
              <a:rPr lang="nl-NL" sz="1400" err="1"/>
              <a:t>activer</a:t>
            </a:r>
            <a:r>
              <a:rPr lang="nl-NL" sz="1400"/>
              <a:t> </a:t>
            </a:r>
            <a:r>
              <a:rPr lang="nl-NL" sz="1400" err="1"/>
              <a:t>le</a:t>
            </a:r>
            <a:r>
              <a:rPr lang="nl-NL" sz="1400"/>
              <a:t> </a:t>
            </a:r>
            <a:r>
              <a:rPr lang="nl-NL" sz="1400" err="1"/>
              <a:t>SmartEnergy</a:t>
            </a:r>
            <a:r>
              <a:rPr lang="nl-NL" sz="1400"/>
              <a:t> pour </a:t>
            </a:r>
            <a:r>
              <a:rPr lang="nl-NL" sz="1400" err="1"/>
              <a:t>chauffer</a:t>
            </a:r>
            <a:r>
              <a:rPr lang="nl-NL" sz="1400"/>
              <a:t> </a:t>
            </a:r>
            <a:r>
              <a:rPr lang="nl-NL" sz="1400" err="1"/>
              <a:t>progressivement</a:t>
            </a:r>
            <a:r>
              <a:rPr lang="nl-NL" sz="1400"/>
              <a:t> </a:t>
            </a:r>
            <a:r>
              <a:rPr lang="nl-NL" sz="1400" err="1"/>
              <a:t>votre</a:t>
            </a:r>
            <a:r>
              <a:rPr lang="nl-NL" sz="1400"/>
              <a:t> piscine </a:t>
            </a:r>
            <a:r>
              <a:rPr lang="nl-NL" sz="1400" err="1"/>
              <a:t>avec</a:t>
            </a:r>
            <a:r>
              <a:rPr lang="nl-NL" sz="1400"/>
              <a:t> de </a:t>
            </a:r>
            <a:r>
              <a:rPr lang="nl-NL" sz="1400" err="1"/>
              <a:t>l’électricité</a:t>
            </a:r>
            <a:r>
              <a:rPr lang="nl-NL" sz="1400"/>
              <a:t> gratuite (</a:t>
            </a:r>
            <a:r>
              <a:rPr lang="nl-NL" sz="1400" err="1"/>
              <a:t>surproduction</a:t>
            </a:r>
            <a:r>
              <a:rPr lang="nl-NL" sz="1400"/>
              <a:t> de vos </a:t>
            </a:r>
            <a:r>
              <a:rPr lang="nl-NL" sz="1400" err="1"/>
              <a:t>panneaux</a:t>
            </a:r>
            <a:r>
              <a:rPr lang="nl-NL" sz="1400"/>
              <a:t> </a:t>
            </a:r>
            <a:r>
              <a:rPr lang="nl-NL" sz="1400" err="1"/>
              <a:t>solaires</a:t>
            </a:r>
            <a:r>
              <a:rPr lang="nl-NL" sz="1400"/>
              <a:t>) </a:t>
            </a:r>
            <a:r>
              <a:rPr lang="nl-NL" sz="1400" err="1"/>
              <a:t>afin</a:t>
            </a:r>
            <a:r>
              <a:rPr lang="nl-NL" sz="1400"/>
              <a:t> </a:t>
            </a:r>
            <a:r>
              <a:rPr lang="nl-NL" sz="1400" err="1"/>
              <a:t>d’être</a:t>
            </a:r>
            <a:r>
              <a:rPr lang="nl-NL" sz="1400"/>
              <a:t> </a:t>
            </a:r>
            <a:r>
              <a:rPr lang="nl-NL" sz="1400" err="1"/>
              <a:t>prêt</a:t>
            </a:r>
            <a:r>
              <a:rPr lang="nl-NL" sz="1400"/>
              <a:t> au </a:t>
            </a:r>
            <a:r>
              <a:rPr lang="nl-NL" sz="1400" err="1"/>
              <a:t>début</a:t>
            </a:r>
            <a:r>
              <a:rPr lang="nl-NL" sz="1400"/>
              <a:t> de la </a:t>
            </a:r>
            <a:r>
              <a:rPr lang="nl-NL" sz="1400" err="1"/>
              <a:t>saison</a:t>
            </a:r>
            <a:r>
              <a:rPr lang="nl-NL" sz="1400"/>
              <a:t> de </a:t>
            </a:r>
            <a:r>
              <a:rPr lang="nl-NL" sz="1400" err="1"/>
              <a:t>baignade</a:t>
            </a:r>
            <a:r>
              <a:rPr lang="nl-NL" sz="1400"/>
              <a:t>. La </a:t>
            </a:r>
            <a:r>
              <a:rPr lang="nl-NL" sz="1400" err="1"/>
              <a:t>température</a:t>
            </a:r>
            <a:r>
              <a:rPr lang="nl-NL" sz="1400"/>
              <a:t> de </a:t>
            </a:r>
            <a:r>
              <a:rPr lang="nl-NL" sz="1400" err="1"/>
              <a:t>l’eau</a:t>
            </a:r>
            <a:r>
              <a:rPr lang="nl-NL" sz="1400"/>
              <a:t> </a:t>
            </a:r>
            <a:r>
              <a:rPr lang="nl-NL" sz="1400" err="1"/>
              <a:t>n’a</a:t>
            </a:r>
            <a:r>
              <a:rPr lang="nl-NL" sz="1400"/>
              <a:t> pas </a:t>
            </a:r>
            <a:r>
              <a:rPr lang="nl-NL" sz="1400" err="1"/>
              <a:t>d’importance</a:t>
            </a:r>
            <a:r>
              <a:rPr lang="nl-NL" sz="1400"/>
              <a:t> pendant </a:t>
            </a:r>
            <a:r>
              <a:rPr lang="nl-NL" sz="1400" err="1"/>
              <a:t>cette</a:t>
            </a:r>
            <a:r>
              <a:rPr lang="nl-NL" sz="1400"/>
              <a:t> période. </a:t>
            </a:r>
            <a:r>
              <a:rPr lang="nl-NL" sz="1400" err="1"/>
              <a:t>Bien</a:t>
            </a:r>
            <a:r>
              <a:rPr lang="nl-NL" sz="1400"/>
              <a:t> </a:t>
            </a:r>
            <a:r>
              <a:rPr lang="nl-NL" sz="1400" err="1"/>
              <a:t>sûr</a:t>
            </a:r>
            <a:r>
              <a:rPr lang="nl-NL" sz="1400"/>
              <a:t>, </a:t>
            </a:r>
            <a:r>
              <a:rPr lang="nl-NL" sz="1400" err="1"/>
              <a:t>vous</a:t>
            </a:r>
            <a:r>
              <a:rPr lang="nl-NL" sz="1400"/>
              <a:t> </a:t>
            </a:r>
            <a:r>
              <a:rPr lang="nl-NL" sz="1400" err="1"/>
              <a:t>pouvez</a:t>
            </a:r>
            <a:r>
              <a:rPr lang="nl-NL" sz="1400"/>
              <a:t> </a:t>
            </a:r>
            <a:r>
              <a:rPr lang="nl-NL" sz="1400" err="1"/>
              <a:t>déterminer</a:t>
            </a:r>
            <a:r>
              <a:rPr lang="nl-NL" sz="1400"/>
              <a:t> </a:t>
            </a:r>
            <a:r>
              <a:rPr lang="nl-NL" sz="1400" err="1"/>
              <a:t>vous-même</a:t>
            </a:r>
            <a:r>
              <a:rPr lang="nl-NL" sz="1400"/>
              <a:t> la période/les </a:t>
            </a:r>
            <a:r>
              <a:rPr lang="nl-NL" sz="1400" err="1"/>
              <a:t>mois</a:t>
            </a:r>
            <a:r>
              <a:rPr lang="nl-NL" sz="1400"/>
              <a:t> </a:t>
            </a:r>
            <a:r>
              <a:rPr lang="nl-NL" sz="1400" err="1"/>
              <a:t>d’activation</a:t>
            </a:r>
            <a:r>
              <a:rPr lang="nl-NL" sz="1400"/>
              <a:t>.
</a:t>
            </a:r>
            <a:r>
              <a:rPr lang="nl-NL" sz="1400" err="1"/>
              <a:t>Allez</a:t>
            </a:r>
            <a:r>
              <a:rPr lang="nl-NL" sz="1400"/>
              <a:t> dans « Pré-</a:t>
            </a:r>
            <a:r>
              <a:rPr lang="nl-NL" sz="1400" err="1"/>
              <a:t>saison</a:t>
            </a:r>
            <a:r>
              <a:rPr lang="nl-NL" sz="1400"/>
              <a:t> » pour </a:t>
            </a:r>
            <a:r>
              <a:rPr lang="nl-NL" sz="1400" err="1"/>
              <a:t>voir</a:t>
            </a:r>
            <a:r>
              <a:rPr lang="nl-NL" sz="1400"/>
              <a:t> les </a:t>
            </a:r>
            <a:r>
              <a:rPr lang="nl-NL" sz="1400" err="1"/>
              <a:t>paramètres</a:t>
            </a:r>
            <a:r>
              <a:rPr lang="nl-NL" sz="1400"/>
              <a:t> </a:t>
            </a:r>
            <a:r>
              <a:rPr lang="nl-NL" sz="1400" err="1"/>
              <a:t>spécifiques</a:t>
            </a:r>
            <a:endParaRPr lang="nl-NL" sz="140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5BBDA36-BC46-AFFA-92AA-99326C4656D7}"/>
              </a:ext>
            </a:extLst>
          </p:cNvPr>
          <p:cNvSpPr txBox="1"/>
          <p:nvPr/>
        </p:nvSpPr>
        <p:spPr>
          <a:xfrm>
            <a:off x="6649718" y="3896299"/>
            <a:ext cx="420054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/>
              <a:t>Pendant la </a:t>
            </a:r>
            <a:r>
              <a:rPr lang="nl-NL" sz="1400" err="1"/>
              <a:t>saison</a:t>
            </a:r>
            <a:r>
              <a:rPr lang="nl-NL" sz="1400"/>
              <a:t> de </a:t>
            </a:r>
            <a:r>
              <a:rPr lang="nl-NL" sz="1400" err="1"/>
              <a:t>baignade</a:t>
            </a:r>
            <a:r>
              <a:rPr lang="nl-NL" sz="1400"/>
              <a:t>, </a:t>
            </a:r>
            <a:r>
              <a:rPr lang="nl-NL" sz="1400" err="1"/>
              <a:t>il</a:t>
            </a:r>
            <a:r>
              <a:rPr lang="nl-NL" sz="1400"/>
              <a:t> </a:t>
            </a:r>
            <a:r>
              <a:rPr lang="nl-NL" sz="1400" err="1"/>
              <a:t>est</a:t>
            </a:r>
            <a:r>
              <a:rPr lang="nl-NL" sz="1400"/>
              <a:t> </a:t>
            </a:r>
            <a:r>
              <a:rPr lang="nl-NL" sz="1400" err="1"/>
              <a:t>bien</a:t>
            </a:r>
            <a:r>
              <a:rPr lang="nl-NL" sz="1400"/>
              <a:t> </a:t>
            </a:r>
            <a:r>
              <a:rPr lang="nl-NL" sz="1400" err="1"/>
              <a:t>sûr</a:t>
            </a:r>
            <a:r>
              <a:rPr lang="nl-NL" sz="1400"/>
              <a:t> important que </a:t>
            </a:r>
            <a:r>
              <a:rPr lang="nl-NL" sz="1400" err="1"/>
              <a:t>votre</a:t>
            </a:r>
            <a:r>
              <a:rPr lang="nl-NL" sz="1400"/>
              <a:t> piscine </a:t>
            </a:r>
            <a:r>
              <a:rPr lang="nl-NL" sz="1400" err="1"/>
              <a:t>ait</a:t>
            </a:r>
            <a:r>
              <a:rPr lang="nl-NL" sz="1400"/>
              <a:t> </a:t>
            </a:r>
            <a:r>
              <a:rPr lang="nl-NL" sz="1400" err="1"/>
              <a:t>une</a:t>
            </a:r>
            <a:r>
              <a:rPr lang="nl-NL" sz="1400"/>
              <a:t> </a:t>
            </a:r>
            <a:r>
              <a:rPr lang="nl-NL" sz="1400" err="1"/>
              <a:t>température</a:t>
            </a:r>
            <a:r>
              <a:rPr lang="nl-NL" sz="1400"/>
              <a:t> </a:t>
            </a:r>
            <a:r>
              <a:rPr lang="nl-NL" sz="1400" err="1"/>
              <a:t>agréable</a:t>
            </a:r>
            <a:r>
              <a:rPr lang="nl-NL" sz="1400"/>
              <a:t> pour la </a:t>
            </a:r>
            <a:r>
              <a:rPr lang="nl-NL" sz="1400" err="1"/>
              <a:t>baignade</a:t>
            </a:r>
            <a:r>
              <a:rPr lang="nl-NL" sz="1400"/>
              <a:t>. 
</a:t>
            </a:r>
            <a:r>
              <a:rPr lang="nl-NL" sz="1400" err="1"/>
              <a:t>Vous</a:t>
            </a:r>
            <a:r>
              <a:rPr lang="nl-NL" sz="1400"/>
              <a:t> </a:t>
            </a:r>
            <a:r>
              <a:rPr lang="nl-NL" sz="1400" err="1"/>
              <a:t>pouvez</a:t>
            </a:r>
            <a:r>
              <a:rPr lang="nl-NL" sz="1400"/>
              <a:t> </a:t>
            </a:r>
            <a:r>
              <a:rPr lang="nl-NL" sz="1400" err="1"/>
              <a:t>activer</a:t>
            </a:r>
            <a:r>
              <a:rPr lang="nl-NL" sz="1400"/>
              <a:t> </a:t>
            </a:r>
            <a:r>
              <a:rPr lang="nl-NL" sz="1400" err="1"/>
              <a:t>le</a:t>
            </a:r>
            <a:r>
              <a:rPr lang="nl-NL" sz="1400"/>
              <a:t> </a:t>
            </a:r>
            <a:r>
              <a:rPr lang="nl-NL" sz="1400" err="1"/>
              <a:t>SmartEnergy</a:t>
            </a:r>
            <a:r>
              <a:rPr lang="nl-NL" sz="1400"/>
              <a:t> pour </a:t>
            </a:r>
            <a:r>
              <a:rPr lang="nl-NL" sz="1400" err="1"/>
              <a:t>tamponner</a:t>
            </a:r>
            <a:r>
              <a:rPr lang="nl-NL" sz="1400"/>
              <a:t> la </a:t>
            </a:r>
            <a:r>
              <a:rPr lang="nl-NL" sz="1400" err="1"/>
              <a:t>chaleur</a:t>
            </a:r>
            <a:r>
              <a:rPr lang="nl-NL" sz="1400"/>
              <a:t> pendant </a:t>
            </a:r>
            <a:r>
              <a:rPr lang="nl-NL" sz="1400" err="1"/>
              <a:t>cette</a:t>
            </a:r>
            <a:r>
              <a:rPr lang="nl-NL" sz="1400"/>
              <a:t> </a:t>
            </a:r>
            <a:r>
              <a:rPr lang="nl-NL" sz="1400" err="1"/>
              <a:t>saison</a:t>
            </a:r>
            <a:r>
              <a:rPr lang="nl-NL" sz="1400"/>
              <a:t> de </a:t>
            </a:r>
            <a:r>
              <a:rPr lang="nl-NL" sz="1400" err="1"/>
              <a:t>baignade</a:t>
            </a:r>
            <a:r>
              <a:rPr lang="nl-NL" sz="1400"/>
              <a:t> en </a:t>
            </a:r>
            <a:r>
              <a:rPr lang="nl-NL" sz="1400" err="1"/>
              <a:t>utilisant</a:t>
            </a:r>
            <a:r>
              <a:rPr lang="nl-NL" sz="1400"/>
              <a:t> </a:t>
            </a:r>
            <a:r>
              <a:rPr lang="nl-NL" sz="1400" err="1"/>
              <a:t>l’électricité</a:t>
            </a:r>
            <a:r>
              <a:rPr lang="nl-NL" sz="1400"/>
              <a:t> gratuite de la </a:t>
            </a:r>
            <a:r>
              <a:rPr lang="nl-NL" sz="1400" err="1"/>
              <a:t>surproduction</a:t>
            </a:r>
            <a:r>
              <a:rPr lang="nl-NL" sz="1400"/>
              <a:t> de vos </a:t>
            </a:r>
            <a:r>
              <a:rPr lang="nl-NL" sz="1400" err="1"/>
              <a:t>panneaux</a:t>
            </a:r>
            <a:r>
              <a:rPr lang="nl-NL" sz="1400"/>
              <a:t> </a:t>
            </a:r>
            <a:r>
              <a:rPr lang="nl-NL" sz="1400" err="1"/>
              <a:t>solaires</a:t>
            </a:r>
            <a:r>
              <a:rPr lang="nl-NL" sz="1400"/>
              <a:t>.
</a:t>
            </a:r>
            <a:r>
              <a:rPr lang="nl-NL" sz="1400" err="1"/>
              <a:t>Allez</a:t>
            </a:r>
            <a:r>
              <a:rPr lang="nl-NL" sz="1400"/>
              <a:t> dans « </a:t>
            </a:r>
            <a:r>
              <a:rPr lang="nl-NL" sz="1400" err="1"/>
              <a:t>Saison</a:t>
            </a:r>
            <a:r>
              <a:rPr lang="nl-NL" sz="1400"/>
              <a:t> de </a:t>
            </a:r>
            <a:r>
              <a:rPr lang="nl-NL" sz="1400" err="1"/>
              <a:t>baignade</a:t>
            </a:r>
            <a:r>
              <a:rPr lang="nl-NL" sz="1400"/>
              <a:t> » pour </a:t>
            </a:r>
            <a:r>
              <a:rPr lang="nl-NL" sz="1400" err="1"/>
              <a:t>afficher</a:t>
            </a:r>
            <a:r>
              <a:rPr lang="nl-NL" sz="1400"/>
              <a:t> les </a:t>
            </a:r>
            <a:r>
              <a:rPr lang="nl-NL" sz="1400" err="1"/>
              <a:t>paramètres</a:t>
            </a:r>
            <a:r>
              <a:rPr lang="nl-NL" sz="1400"/>
              <a:t> </a:t>
            </a:r>
            <a:r>
              <a:rPr lang="nl-NL" sz="1400" err="1"/>
              <a:t>spécifiques</a:t>
            </a:r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90534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844082-D6E4-0003-3F1F-C34201FD070B}"/>
              </a:ext>
            </a:extLst>
          </p:cNvPr>
          <p:cNvSpPr txBox="1"/>
          <p:nvPr/>
        </p:nvSpPr>
        <p:spPr>
          <a:xfrm>
            <a:off x="3667870" y="2476600"/>
            <a:ext cx="485196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/>
              <a:t>Flowchart</a:t>
            </a:r>
          </a:p>
          <a:p>
            <a:pPr algn="ctr"/>
            <a:r>
              <a:rPr lang="nl-NL" b="1"/>
              <a:t>Pour </a:t>
            </a:r>
            <a:r>
              <a:rPr lang="nl-NL" b="1" err="1"/>
              <a:t>déterminer</a:t>
            </a:r>
            <a:r>
              <a:rPr lang="nl-NL" b="1"/>
              <a:t> </a:t>
            </a:r>
            <a:r>
              <a:rPr lang="nl-NL" b="1" err="1"/>
              <a:t>le</a:t>
            </a:r>
            <a:r>
              <a:rPr lang="nl-NL" b="1"/>
              <a:t> </a:t>
            </a:r>
            <a:r>
              <a:rPr lang="nl-NL" b="1" err="1"/>
              <a:t>réglage</a:t>
            </a:r>
            <a:r>
              <a:rPr lang="nl-NL" b="1"/>
              <a:t> </a:t>
            </a:r>
            <a:r>
              <a:rPr lang="nl-NL" b="1" err="1"/>
              <a:t>souhaité</a:t>
            </a: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199853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48C7B1D-05B4-5781-5F92-A649ABEF604B}"/>
              </a:ext>
            </a:extLst>
          </p:cNvPr>
          <p:cNvCxnSpPr>
            <a:cxnSpLocks/>
          </p:cNvCxnSpPr>
          <p:nvPr/>
        </p:nvCxnSpPr>
        <p:spPr>
          <a:xfrm flipV="1">
            <a:off x="3677794" y="939116"/>
            <a:ext cx="1214" cy="21236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uit 1">
            <a:extLst>
              <a:ext uri="{FF2B5EF4-FFF2-40B4-BE49-F238E27FC236}">
                <a16:creationId xmlns:a16="http://schemas.microsoft.com/office/drawing/2014/main" id="{AA93630A-5420-7F69-DE48-47A886A8374D}"/>
              </a:ext>
            </a:extLst>
          </p:cNvPr>
          <p:cNvSpPr/>
          <p:nvPr/>
        </p:nvSpPr>
        <p:spPr>
          <a:xfrm>
            <a:off x="932222" y="2484782"/>
            <a:ext cx="1279584" cy="992037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5EBDBEA-3909-80B4-16BE-086D89B53B11}"/>
              </a:ext>
            </a:extLst>
          </p:cNvPr>
          <p:cNvSpPr/>
          <p:nvPr/>
        </p:nvSpPr>
        <p:spPr>
          <a:xfrm>
            <a:off x="1110063" y="1426031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37DDD1-4F62-5400-5BF6-520F30959AAC}"/>
              </a:ext>
            </a:extLst>
          </p:cNvPr>
          <p:cNvSpPr txBox="1"/>
          <p:nvPr/>
        </p:nvSpPr>
        <p:spPr>
          <a:xfrm>
            <a:off x="1010126" y="2835985"/>
            <a:ext cx="186618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err="1"/>
              <a:t>Quelle</a:t>
            </a:r>
            <a:r>
              <a:rPr lang="nl-NL" sz="1200"/>
              <a:t> </a:t>
            </a:r>
            <a:r>
              <a:rPr lang="nl-NL" sz="1200" err="1"/>
              <a:t>saison</a:t>
            </a:r>
            <a:r>
              <a:rPr lang="nl-NL" sz="1200"/>
              <a:t> ?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4B998FB-EC52-38C3-FE48-D071ED78D5CD}"/>
              </a:ext>
            </a:extLst>
          </p:cNvPr>
          <p:cNvSpPr/>
          <p:nvPr/>
        </p:nvSpPr>
        <p:spPr>
          <a:xfrm>
            <a:off x="1095684" y="4565748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3A9A44-69EC-420A-565B-DBE2198A2F17}"/>
              </a:ext>
            </a:extLst>
          </p:cNvPr>
          <p:cNvSpPr txBox="1"/>
          <p:nvPr/>
        </p:nvSpPr>
        <p:spPr>
          <a:xfrm>
            <a:off x="1176361" y="1450185"/>
            <a:ext cx="18661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err="1"/>
              <a:t>Saison</a:t>
            </a:r>
            <a:r>
              <a:rPr lang="nl-NL" sz="1200"/>
              <a:t> de </a:t>
            </a:r>
          </a:p>
          <a:p>
            <a:r>
              <a:rPr lang="nl-NL" sz="1200" err="1"/>
              <a:t>baignade</a:t>
            </a:r>
            <a:endParaRPr lang="nl-NL" sz="12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69FF173-D0B6-A317-BE41-68F4CAFEDAB9}"/>
              </a:ext>
            </a:extLst>
          </p:cNvPr>
          <p:cNvSpPr txBox="1"/>
          <p:nvPr/>
        </p:nvSpPr>
        <p:spPr>
          <a:xfrm>
            <a:off x="1098498" y="4677953"/>
            <a:ext cx="186618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/>
              <a:t>Pré-</a:t>
            </a:r>
            <a:r>
              <a:rPr lang="nl-NL" sz="1200" err="1"/>
              <a:t>saison</a:t>
            </a:r>
            <a:endParaRPr lang="nl-NL" sz="1200"/>
          </a:p>
        </p:txBody>
      </p:sp>
      <p:sp>
        <p:nvSpPr>
          <p:cNvPr id="9" name="Ruit 8">
            <a:extLst>
              <a:ext uri="{FF2B5EF4-FFF2-40B4-BE49-F238E27FC236}">
                <a16:creationId xmlns:a16="http://schemas.microsoft.com/office/drawing/2014/main" id="{13939C1E-827B-D307-373E-8FF1F0637C29}"/>
              </a:ext>
            </a:extLst>
          </p:cNvPr>
          <p:cNvSpPr/>
          <p:nvPr/>
        </p:nvSpPr>
        <p:spPr>
          <a:xfrm>
            <a:off x="3031316" y="4325083"/>
            <a:ext cx="1279584" cy="992037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uit 9">
            <a:extLst>
              <a:ext uri="{FF2B5EF4-FFF2-40B4-BE49-F238E27FC236}">
                <a16:creationId xmlns:a16="http://schemas.microsoft.com/office/drawing/2014/main" id="{D06985CB-AB0E-775F-2041-176B77B77B1A}"/>
              </a:ext>
            </a:extLst>
          </p:cNvPr>
          <p:cNvSpPr/>
          <p:nvPr/>
        </p:nvSpPr>
        <p:spPr>
          <a:xfrm>
            <a:off x="3031316" y="1170989"/>
            <a:ext cx="1279584" cy="992037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8BD2152-D5E3-F91E-4BC4-9382D6235332}"/>
              </a:ext>
            </a:extLst>
          </p:cNvPr>
          <p:cNvSpPr txBox="1"/>
          <p:nvPr/>
        </p:nvSpPr>
        <p:spPr>
          <a:xfrm>
            <a:off x="2737517" y="1403719"/>
            <a:ext cx="18661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err="1"/>
              <a:t>utiliser</a:t>
            </a:r>
            <a:endParaRPr lang="nl-NL" sz="1200"/>
          </a:p>
          <a:p>
            <a:pPr algn="ctr"/>
            <a:r>
              <a:rPr lang="nl-NL" sz="1200" err="1"/>
              <a:t>SmartEnergy</a:t>
            </a:r>
            <a:r>
              <a:rPr lang="nl-NL" sz="1200"/>
              <a:t>
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BE72A99-1120-6FDD-18F2-A324C7D715A3}"/>
              </a:ext>
            </a:extLst>
          </p:cNvPr>
          <p:cNvSpPr txBox="1"/>
          <p:nvPr/>
        </p:nvSpPr>
        <p:spPr>
          <a:xfrm>
            <a:off x="2762568" y="4545287"/>
            <a:ext cx="18661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err="1"/>
              <a:t>Utiliser</a:t>
            </a:r>
            <a:endParaRPr lang="nl-NL" sz="1200"/>
          </a:p>
          <a:p>
            <a:pPr algn="ctr"/>
            <a:r>
              <a:rPr lang="nl-NL" sz="1200" err="1"/>
              <a:t>SmartEnergy</a:t>
            </a:r>
            <a:r>
              <a:rPr lang="nl-NL" sz="1200"/>
              <a:t>?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74797BB-C104-F9CF-D96F-8B9DE28AD38E}"/>
              </a:ext>
            </a:extLst>
          </p:cNvPr>
          <p:cNvSpPr/>
          <p:nvPr/>
        </p:nvSpPr>
        <p:spPr>
          <a:xfrm>
            <a:off x="4603760" y="4565748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BA1A11-D530-16F3-681A-DC4CE5919292}"/>
              </a:ext>
            </a:extLst>
          </p:cNvPr>
          <p:cNvSpPr/>
          <p:nvPr/>
        </p:nvSpPr>
        <p:spPr>
          <a:xfrm>
            <a:off x="3151647" y="5701560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DEB062D-DE17-C929-6FA7-B0FB7CEFA983}"/>
              </a:ext>
            </a:extLst>
          </p:cNvPr>
          <p:cNvSpPr txBox="1"/>
          <p:nvPr/>
        </p:nvSpPr>
        <p:spPr>
          <a:xfrm>
            <a:off x="3370121" y="5828141"/>
            <a:ext cx="615351" cy="274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/>
              <a:t>Non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14C7D49-08FA-7266-3270-FD08353C27CD}"/>
              </a:ext>
            </a:extLst>
          </p:cNvPr>
          <p:cNvSpPr/>
          <p:nvPr/>
        </p:nvSpPr>
        <p:spPr>
          <a:xfrm>
            <a:off x="3194778" y="390861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96B8994-E24F-1242-C1E6-EB5C012D05CA}"/>
              </a:ext>
            </a:extLst>
          </p:cNvPr>
          <p:cNvSpPr txBox="1"/>
          <p:nvPr/>
        </p:nvSpPr>
        <p:spPr>
          <a:xfrm>
            <a:off x="3413253" y="517442"/>
            <a:ext cx="615351" cy="274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/>
              <a:t>Non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22FFA39-F448-A341-E2B8-965EEACAB4D3}"/>
              </a:ext>
            </a:extLst>
          </p:cNvPr>
          <p:cNvSpPr txBox="1"/>
          <p:nvPr/>
        </p:nvSpPr>
        <p:spPr>
          <a:xfrm>
            <a:off x="3425895" y="2684953"/>
            <a:ext cx="48595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err="1"/>
              <a:t>Qui</a:t>
            </a:r>
            <a:endParaRPr lang="nl-NL" sz="120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B2982EF-9FE3-C512-CDFA-D69712892769}"/>
              </a:ext>
            </a:extLst>
          </p:cNvPr>
          <p:cNvSpPr/>
          <p:nvPr/>
        </p:nvSpPr>
        <p:spPr>
          <a:xfrm>
            <a:off x="3136773" y="2570269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uit 21">
            <a:extLst>
              <a:ext uri="{FF2B5EF4-FFF2-40B4-BE49-F238E27FC236}">
                <a16:creationId xmlns:a16="http://schemas.microsoft.com/office/drawing/2014/main" id="{E015A166-6324-4EF1-547D-C06F8793966C}"/>
              </a:ext>
            </a:extLst>
          </p:cNvPr>
          <p:cNvSpPr/>
          <p:nvPr/>
        </p:nvSpPr>
        <p:spPr>
          <a:xfrm>
            <a:off x="6553768" y="148212"/>
            <a:ext cx="1279584" cy="992037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D5ACB76-1171-EDCB-F01D-1A102A6F3EA4}"/>
              </a:ext>
            </a:extLst>
          </p:cNvPr>
          <p:cNvSpPr txBox="1"/>
          <p:nvPr/>
        </p:nvSpPr>
        <p:spPr>
          <a:xfrm>
            <a:off x="6261207" y="326074"/>
            <a:ext cx="18661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err="1"/>
              <a:t>Manière</a:t>
            </a:r>
            <a:r>
              <a:rPr lang="nl-NL" sz="1200"/>
              <a:t>
de
</a:t>
            </a:r>
            <a:r>
              <a:rPr lang="nl-NL" sz="1200" err="1"/>
              <a:t>travail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CBF80AB9-6939-60F7-9691-A7CFCD4F16CD}"/>
              </a:ext>
            </a:extLst>
          </p:cNvPr>
          <p:cNvSpPr/>
          <p:nvPr/>
        </p:nvSpPr>
        <p:spPr>
          <a:xfrm>
            <a:off x="8103654" y="430770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DF9CF2E-0DB7-44DC-D6AD-FE61562B24C3}"/>
              </a:ext>
            </a:extLst>
          </p:cNvPr>
          <p:cNvSpPr txBox="1"/>
          <p:nvPr/>
        </p:nvSpPr>
        <p:spPr>
          <a:xfrm>
            <a:off x="8057578" y="558388"/>
            <a:ext cx="12927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err="1"/>
              <a:t>Manuellement</a:t>
            </a:r>
            <a:endParaRPr lang="nl-NL" sz="120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39FA0425-350B-08A8-147E-59D53933E318}"/>
              </a:ext>
            </a:extLst>
          </p:cNvPr>
          <p:cNvSpPr/>
          <p:nvPr/>
        </p:nvSpPr>
        <p:spPr>
          <a:xfrm>
            <a:off x="6665918" y="1509816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E48E4B0D-A5F9-0491-00DB-BFF73328B59D}"/>
              </a:ext>
            </a:extLst>
          </p:cNvPr>
          <p:cNvCxnSpPr/>
          <p:nvPr/>
        </p:nvCxnSpPr>
        <p:spPr>
          <a:xfrm flipV="1">
            <a:off x="1571450" y="1934183"/>
            <a:ext cx="1214" cy="554427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D7D1FD56-B791-8D3E-7111-AA7D4EAF6BEB}"/>
              </a:ext>
            </a:extLst>
          </p:cNvPr>
          <p:cNvSpPr txBox="1"/>
          <p:nvPr/>
        </p:nvSpPr>
        <p:spPr>
          <a:xfrm>
            <a:off x="6719300" y="1607147"/>
            <a:ext cx="10412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err="1"/>
              <a:t>Automatique</a:t>
            </a:r>
            <a:endParaRPr lang="nl-NL" sz="1200"/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4D571A7-1134-73F3-F6B5-F7E79FA9EAFE}"/>
              </a:ext>
            </a:extLst>
          </p:cNvPr>
          <p:cNvCxnSpPr>
            <a:cxnSpLocks/>
          </p:cNvCxnSpPr>
          <p:nvPr/>
        </p:nvCxnSpPr>
        <p:spPr>
          <a:xfrm flipH="1" flipV="1">
            <a:off x="1576623" y="3500085"/>
            <a:ext cx="7966" cy="102027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6478111D-48FA-EFC0-3CA5-8B0151F4740A}"/>
              </a:ext>
            </a:extLst>
          </p:cNvPr>
          <p:cNvCxnSpPr>
            <a:cxnSpLocks/>
          </p:cNvCxnSpPr>
          <p:nvPr/>
        </p:nvCxnSpPr>
        <p:spPr>
          <a:xfrm flipV="1">
            <a:off x="2172156" y="1687728"/>
            <a:ext cx="864201" cy="121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8EB629FE-2AD4-80E7-60C6-AB25012F3848}"/>
              </a:ext>
            </a:extLst>
          </p:cNvPr>
          <p:cNvCxnSpPr>
            <a:cxnSpLocks/>
          </p:cNvCxnSpPr>
          <p:nvPr/>
        </p:nvCxnSpPr>
        <p:spPr>
          <a:xfrm flipV="1">
            <a:off x="2153794" y="4819303"/>
            <a:ext cx="864201" cy="121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963DEFD2-CF78-831B-A61C-108F5C6B4A83}"/>
              </a:ext>
            </a:extLst>
          </p:cNvPr>
          <p:cNvCxnSpPr>
            <a:cxnSpLocks/>
          </p:cNvCxnSpPr>
          <p:nvPr/>
        </p:nvCxnSpPr>
        <p:spPr>
          <a:xfrm flipV="1">
            <a:off x="4237819" y="641126"/>
            <a:ext cx="2314753" cy="1039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83A9E2B0-1C30-0E48-A41D-8553CEFF1593}"/>
              </a:ext>
            </a:extLst>
          </p:cNvPr>
          <p:cNvCxnSpPr>
            <a:cxnSpLocks/>
          </p:cNvCxnSpPr>
          <p:nvPr/>
        </p:nvCxnSpPr>
        <p:spPr>
          <a:xfrm>
            <a:off x="7827479" y="665764"/>
            <a:ext cx="249091" cy="7969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CC187D92-BE59-14BD-373C-577864B2F677}"/>
              </a:ext>
            </a:extLst>
          </p:cNvPr>
          <p:cNvCxnSpPr>
            <a:cxnSpLocks/>
          </p:cNvCxnSpPr>
          <p:nvPr/>
        </p:nvCxnSpPr>
        <p:spPr>
          <a:xfrm flipV="1">
            <a:off x="4320445" y="4810122"/>
            <a:ext cx="276633" cy="1039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132A8258-41D7-BA70-F089-A5D0B7FB5350}"/>
              </a:ext>
            </a:extLst>
          </p:cNvPr>
          <p:cNvCxnSpPr>
            <a:cxnSpLocks/>
          </p:cNvCxnSpPr>
          <p:nvPr/>
        </p:nvCxnSpPr>
        <p:spPr>
          <a:xfrm flipH="1" flipV="1">
            <a:off x="3680411" y="5322839"/>
            <a:ext cx="7966" cy="350078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501ACD1A-5AAC-D045-52F8-9355ED5E66E8}"/>
              </a:ext>
            </a:extLst>
          </p:cNvPr>
          <p:cNvSpPr/>
          <p:nvPr/>
        </p:nvSpPr>
        <p:spPr>
          <a:xfrm>
            <a:off x="26276" y="2843265"/>
            <a:ext cx="617482" cy="26276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BF217966-B39E-1EAF-F40A-E5F69A07C917}"/>
              </a:ext>
            </a:extLst>
          </p:cNvPr>
          <p:cNvSpPr txBox="1"/>
          <p:nvPr/>
        </p:nvSpPr>
        <p:spPr>
          <a:xfrm>
            <a:off x="92309" y="2834447"/>
            <a:ext cx="6076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/>
              <a:t>Start</a:t>
            </a:r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B3CB0BA8-0E90-3A07-2FCF-B0F0678DCD8A}"/>
              </a:ext>
            </a:extLst>
          </p:cNvPr>
          <p:cNvCxnSpPr>
            <a:cxnSpLocks/>
          </p:cNvCxnSpPr>
          <p:nvPr/>
        </p:nvCxnSpPr>
        <p:spPr>
          <a:xfrm flipV="1">
            <a:off x="654962" y="2970812"/>
            <a:ext cx="276633" cy="1039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A0352DED-6F09-6289-88E8-36E73D41CB9B}"/>
              </a:ext>
            </a:extLst>
          </p:cNvPr>
          <p:cNvCxnSpPr>
            <a:cxnSpLocks/>
          </p:cNvCxnSpPr>
          <p:nvPr/>
        </p:nvCxnSpPr>
        <p:spPr>
          <a:xfrm flipV="1">
            <a:off x="3675239" y="2179190"/>
            <a:ext cx="1214" cy="37002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6D7CD146-7A46-7BFC-2A06-A85CCCA95E91}"/>
              </a:ext>
            </a:extLst>
          </p:cNvPr>
          <p:cNvCxnSpPr>
            <a:cxnSpLocks/>
          </p:cNvCxnSpPr>
          <p:nvPr/>
        </p:nvCxnSpPr>
        <p:spPr>
          <a:xfrm flipV="1">
            <a:off x="7196752" y="1161364"/>
            <a:ext cx="1214" cy="29174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7309482D-6377-7085-D32E-1B94C566D06E}"/>
              </a:ext>
            </a:extLst>
          </p:cNvPr>
          <p:cNvSpPr txBox="1"/>
          <p:nvPr/>
        </p:nvSpPr>
        <p:spPr>
          <a:xfrm>
            <a:off x="4954007" y="4716022"/>
            <a:ext cx="48595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err="1"/>
              <a:t>Qui</a:t>
            </a:r>
            <a:endParaRPr lang="nl-NL" sz="120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330CE5D-F328-255C-D9A0-9B359253A20E}"/>
              </a:ext>
            </a:extLst>
          </p:cNvPr>
          <p:cNvSpPr txBox="1"/>
          <p:nvPr/>
        </p:nvSpPr>
        <p:spPr>
          <a:xfrm>
            <a:off x="9154195" y="419147"/>
            <a:ext cx="24858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>
                <a:solidFill>
                  <a:srgbClr val="0070C0"/>
                </a:solidFill>
              </a:rPr>
              <a:t>(option 1a) </a:t>
            </a:r>
            <a:r>
              <a:rPr lang="nl-NL" sz="1200" b="1" err="1">
                <a:solidFill>
                  <a:srgbClr val="0070C0"/>
                </a:solidFill>
              </a:rPr>
              <a:t>Entièrement</a:t>
            </a:r>
            <a:r>
              <a:rPr lang="nl-NL" sz="1200" b="1">
                <a:solidFill>
                  <a:srgbClr val="0070C0"/>
                </a:solidFill>
              </a:rPr>
              <a:t> </a:t>
            </a:r>
            <a:r>
              <a:rPr lang="nl-NL" sz="1200" b="1" err="1">
                <a:solidFill>
                  <a:srgbClr val="0070C0"/>
                </a:solidFill>
              </a:rPr>
              <a:t>manuel</a:t>
            </a:r>
            <a:r>
              <a:rPr lang="nl-NL" sz="1200" b="1">
                <a:solidFill>
                  <a:srgbClr val="0070C0"/>
                </a:solidFill>
              </a:rPr>
              <a:t>
sans </a:t>
            </a:r>
            <a:r>
              <a:rPr lang="nl-NL" sz="1200" b="1" err="1">
                <a:solidFill>
                  <a:srgbClr val="0070C0"/>
                </a:solidFill>
              </a:rPr>
              <a:t>SmartEnergy</a:t>
            </a:r>
            <a:endParaRPr lang="nl-NL" sz="1200" b="1">
              <a:solidFill>
                <a:srgbClr val="0070C0"/>
              </a:solidFill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3D72408A-7593-A79A-F6C2-1FE7107C65C8}"/>
              </a:ext>
            </a:extLst>
          </p:cNvPr>
          <p:cNvSpPr txBox="1"/>
          <p:nvPr/>
        </p:nvSpPr>
        <p:spPr>
          <a:xfrm>
            <a:off x="7709389" y="1485873"/>
            <a:ext cx="39306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>
                <a:solidFill>
                  <a:srgbClr val="0070C0"/>
                </a:solidFill>
              </a:rPr>
              <a:t>(option 2a) </a:t>
            </a:r>
            <a:r>
              <a:rPr lang="nl-NL" sz="1200" b="1" err="1">
                <a:solidFill>
                  <a:srgbClr val="0070C0"/>
                </a:solidFill>
              </a:rPr>
              <a:t>Automatique</a:t>
            </a:r>
            <a:r>
              <a:rPr lang="nl-NL" sz="1200" b="1">
                <a:solidFill>
                  <a:srgbClr val="0070C0"/>
                </a:solidFill>
              </a:rPr>
              <a:t> sans </a:t>
            </a:r>
            <a:r>
              <a:rPr lang="nl-NL" sz="1200" b="1" err="1">
                <a:solidFill>
                  <a:srgbClr val="0070C0"/>
                </a:solidFill>
              </a:rPr>
              <a:t>SmartEnergy</a:t>
            </a:r>
            <a:endParaRPr lang="nl-NL" sz="1200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E7F7DEAD-AF81-77CA-479C-F26F38B47877}"/>
              </a:ext>
            </a:extLst>
          </p:cNvPr>
          <p:cNvSpPr txBox="1"/>
          <p:nvPr/>
        </p:nvSpPr>
        <p:spPr>
          <a:xfrm>
            <a:off x="7655163" y="3625362"/>
            <a:ext cx="360184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>
                <a:solidFill>
                  <a:srgbClr val="0070C0"/>
                </a:solidFill>
              </a:rPr>
              <a:t>(Option 2b) </a:t>
            </a:r>
            <a:r>
              <a:rPr lang="nl-NL" sz="1200" b="1" err="1">
                <a:solidFill>
                  <a:srgbClr val="0070C0"/>
                </a:solidFill>
              </a:rPr>
              <a:t>Automatique</a:t>
            </a:r>
            <a:r>
              <a:rPr lang="nl-NL" sz="1200" b="1">
                <a:solidFill>
                  <a:srgbClr val="0070C0"/>
                </a:solidFill>
              </a:rPr>
              <a:t> </a:t>
            </a:r>
            <a:r>
              <a:rPr lang="nl-NL" sz="1200" b="1" err="1">
                <a:solidFill>
                  <a:srgbClr val="0070C0"/>
                </a:solidFill>
              </a:rPr>
              <a:t>avec</a:t>
            </a:r>
            <a:r>
              <a:rPr lang="nl-NL" sz="1200" b="1">
                <a:solidFill>
                  <a:srgbClr val="0070C0"/>
                </a:solidFill>
              </a:rPr>
              <a:t> </a:t>
            </a:r>
            <a:r>
              <a:rPr lang="nl-NL" sz="1200" b="1" err="1">
                <a:solidFill>
                  <a:srgbClr val="0070C0"/>
                </a:solidFill>
              </a:rPr>
              <a:t>SmartEnergy</a:t>
            </a:r>
            <a:endParaRPr lang="nl-NL" sz="12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Ruit 51">
            <a:extLst>
              <a:ext uri="{FF2B5EF4-FFF2-40B4-BE49-F238E27FC236}">
                <a16:creationId xmlns:a16="http://schemas.microsoft.com/office/drawing/2014/main" id="{B2F2B96C-886B-DD41-741E-8B5BB861DFD5}"/>
              </a:ext>
            </a:extLst>
          </p:cNvPr>
          <p:cNvSpPr/>
          <p:nvPr/>
        </p:nvSpPr>
        <p:spPr>
          <a:xfrm>
            <a:off x="6495152" y="2258365"/>
            <a:ext cx="1279584" cy="992037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BAFA97E6-0648-91DE-342E-F5F41961CC3B}"/>
              </a:ext>
            </a:extLst>
          </p:cNvPr>
          <p:cNvSpPr txBox="1"/>
          <p:nvPr/>
        </p:nvSpPr>
        <p:spPr>
          <a:xfrm>
            <a:off x="6202591" y="2436227"/>
            <a:ext cx="18661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err="1"/>
              <a:t>Manière</a:t>
            </a:r>
            <a:endParaRPr lang="nl-NL" sz="1200"/>
          </a:p>
          <a:p>
            <a:pPr algn="ctr"/>
            <a:r>
              <a:rPr lang="nl-NL" sz="1200"/>
              <a:t>de</a:t>
            </a:r>
          </a:p>
          <a:p>
            <a:pPr algn="ctr"/>
            <a:r>
              <a:rPr lang="nl-NL" sz="1200" err="1"/>
              <a:t>travail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FC6F3277-ABA7-7963-0576-7C628B85B00B}"/>
              </a:ext>
            </a:extLst>
          </p:cNvPr>
          <p:cNvSpPr/>
          <p:nvPr/>
        </p:nvSpPr>
        <p:spPr>
          <a:xfrm>
            <a:off x="8045038" y="2540923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7AC3A06B-B0DB-93DD-0A4A-1A68DC833FB8}"/>
              </a:ext>
            </a:extLst>
          </p:cNvPr>
          <p:cNvSpPr txBox="1"/>
          <p:nvPr/>
        </p:nvSpPr>
        <p:spPr>
          <a:xfrm>
            <a:off x="7999743" y="2667780"/>
            <a:ext cx="115828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err="1"/>
              <a:t>Manuellement</a:t>
            </a:r>
          </a:p>
        </p:txBody>
      </p:sp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AC3BB1C5-8CD8-93D9-03DE-F8E0BB0648D2}"/>
              </a:ext>
            </a:extLst>
          </p:cNvPr>
          <p:cNvCxnSpPr>
            <a:cxnSpLocks/>
          </p:cNvCxnSpPr>
          <p:nvPr/>
        </p:nvCxnSpPr>
        <p:spPr>
          <a:xfrm flipV="1">
            <a:off x="4179203" y="2751279"/>
            <a:ext cx="2314753" cy="1039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781B4645-2FAF-AA2D-FFF0-6048EC4C1581}"/>
              </a:ext>
            </a:extLst>
          </p:cNvPr>
          <p:cNvCxnSpPr>
            <a:cxnSpLocks/>
          </p:cNvCxnSpPr>
          <p:nvPr/>
        </p:nvCxnSpPr>
        <p:spPr>
          <a:xfrm>
            <a:off x="7768863" y="2775917"/>
            <a:ext cx="249091" cy="7969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>
            <a:extLst>
              <a:ext uri="{FF2B5EF4-FFF2-40B4-BE49-F238E27FC236}">
                <a16:creationId xmlns:a16="http://schemas.microsoft.com/office/drawing/2014/main" id="{4A52918A-A808-55C7-5334-F7E6B795D80A}"/>
              </a:ext>
            </a:extLst>
          </p:cNvPr>
          <p:cNvCxnSpPr>
            <a:cxnSpLocks/>
          </p:cNvCxnSpPr>
          <p:nvPr/>
        </p:nvCxnSpPr>
        <p:spPr>
          <a:xfrm flipV="1">
            <a:off x="7138136" y="3271517"/>
            <a:ext cx="1214" cy="29174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hthoek 65">
            <a:extLst>
              <a:ext uri="{FF2B5EF4-FFF2-40B4-BE49-F238E27FC236}">
                <a16:creationId xmlns:a16="http://schemas.microsoft.com/office/drawing/2014/main" id="{E1023F2F-2093-02E0-48A9-97FAAD9C22DD}"/>
              </a:ext>
            </a:extLst>
          </p:cNvPr>
          <p:cNvSpPr/>
          <p:nvPr/>
        </p:nvSpPr>
        <p:spPr>
          <a:xfrm>
            <a:off x="6607302" y="3619969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CCDCB6BA-BEA2-EE6D-576B-CB6789ACF987}"/>
              </a:ext>
            </a:extLst>
          </p:cNvPr>
          <p:cNvSpPr txBox="1"/>
          <p:nvPr/>
        </p:nvSpPr>
        <p:spPr>
          <a:xfrm>
            <a:off x="6660684" y="3717300"/>
            <a:ext cx="10412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err="1"/>
              <a:t>Automatique</a:t>
            </a: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720ED973-730A-A480-3524-80DE0FBF14DE}"/>
              </a:ext>
            </a:extLst>
          </p:cNvPr>
          <p:cNvSpPr txBox="1"/>
          <p:nvPr/>
        </p:nvSpPr>
        <p:spPr>
          <a:xfrm>
            <a:off x="9095580" y="2539069"/>
            <a:ext cx="24414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>
                <a:solidFill>
                  <a:srgbClr val="0070C0"/>
                </a:solidFill>
              </a:rPr>
              <a:t>(option 1b) </a:t>
            </a:r>
            <a:r>
              <a:rPr lang="nl-NL" sz="1200" b="1" err="1">
                <a:solidFill>
                  <a:srgbClr val="0070C0"/>
                </a:solidFill>
              </a:rPr>
              <a:t>Entièrement</a:t>
            </a:r>
            <a:r>
              <a:rPr lang="nl-NL" sz="1200" b="1">
                <a:solidFill>
                  <a:srgbClr val="0070C0"/>
                </a:solidFill>
              </a:rPr>
              <a:t> </a:t>
            </a:r>
            <a:r>
              <a:rPr lang="nl-NL" sz="1200" b="1" err="1">
                <a:solidFill>
                  <a:srgbClr val="0070C0"/>
                </a:solidFill>
              </a:rPr>
              <a:t>manuel</a:t>
            </a:r>
            <a:r>
              <a:rPr lang="nl-NL" sz="1200" b="1">
                <a:solidFill>
                  <a:srgbClr val="0070C0"/>
                </a:solidFill>
              </a:rPr>
              <a:t>
</a:t>
            </a:r>
            <a:r>
              <a:rPr lang="nl-NL" sz="1200" b="1" err="1">
                <a:solidFill>
                  <a:srgbClr val="0070C0"/>
                </a:solidFill>
              </a:rPr>
              <a:t>avec</a:t>
            </a:r>
            <a:r>
              <a:rPr lang="nl-NL" sz="1200" b="1">
                <a:solidFill>
                  <a:srgbClr val="0070C0"/>
                </a:solidFill>
              </a:rPr>
              <a:t> </a:t>
            </a:r>
            <a:r>
              <a:rPr lang="nl-NL" sz="1200" b="1" err="1">
                <a:solidFill>
                  <a:srgbClr val="0070C0"/>
                </a:solidFill>
              </a:rPr>
              <a:t>SmartEnergy</a:t>
            </a:r>
            <a:endParaRPr lang="nl-NL" sz="1200" b="1">
              <a:solidFill>
                <a:srgbClr val="0070C0"/>
              </a:solidFill>
            </a:endParaRP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2172292D-D800-913B-5001-B2E38F087AF9}"/>
              </a:ext>
            </a:extLst>
          </p:cNvPr>
          <p:cNvSpPr txBox="1"/>
          <p:nvPr/>
        </p:nvSpPr>
        <p:spPr>
          <a:xfrm>
            <a:off x="5651626" y="4582517"/>
            <a:ext cx="30905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>
                <a:solidFill>
                  <a:srgbClr val="0070C0"/>
                </a:solidFill>
              </a:rPr>
              <a:t>(Option 3) </a:t>
            </a:r>
            <a:r>
              <a:rPr lang="nl-NL" sz="1200" b="1" err="1">
                <a:solidFill>
                  <a:srgbClr val="0070C0"/>
                </a:solidFill>
              </a:rPr>
              <a:t>Automatique</a:t>
            </a:r>
            <a:r>
              <a:rPr lang="nl-NL" sz="1200" b="1">
                <a:solidFill>
                  <a:srgbClr val="0070C0"/>
                </a:solidFill>
              </a:rPr>
              <a:t> </a:t>
            </a:r>
            <a:r>
              <a:rPr lang="nl-NL" sz="1200" b="1" err="1">
                <a:solidFill>
                  <a:srgbClr val="0070C0"/>
                </a:solidFill>
              </a:rPr>
              <a:t>avec</a:t>
            </a:r>
            <a:r>
              <a:rPr lang="nl-NL" sz="1200" b="1">
                <a:solidFill>
                  <a:srgbClr val="0070C0"/>
                </a:solidFill>
              </a:rPr>
              <a:t> </a:t>
            </a:r>
            <a:r>
              <a:rPr lang="nl-NL" sz="1200" b="1" err="1">
                <a:solidFill>
                  <a:srgbClr val="0070C0"/>
                </a:solidFill>
              </a:rPr>
              <a:t>SmartEnergy</a:t>
            </a:r>
            <a:endParaRPr lang="nl-NL" sz="1200">
              <a:solidFill>
                <a:srgbClr val="002060"/>
              </a:solidFill>
            </a:endParaRP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0898E7A6-597E-A367-C7C9-7ADC764660E9}"/>
              </a:ext>
            </a:extLst>
          </p:cNvPr>
          <p:cNvSpPr txBox="1"/>
          <p:nvPr/>
        </p:nvSpPr>
        <p:spPr>
          <a:xfrm>
            <a:off x="4198640" y="5732639"/>
            <a:ext cx="29394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>
                <a:solidFill>
                  <a:srgbClr val="0070C0"/>
                </a:solidFill>
              </a:rPr>
              <a:t>(Option 1a) </a:t>
            </a:r>
            <a:r>
              <a:rPr lang="nl-NL" sz="1200" b="1" err="1">
                <a:solidFill>
                  <a:srgbClr val="0070C0"/>
                </a:solidFill>
              </a:rPr>
              <a:t>Entièrement</a:t>
            </a:r>
            <a:r>
              <a:rPr lang="nl-NL" sz="1200" b="1">
                <a:solidFill>
                  <a:srgbClr val="0070C0"/>
                </a:solidFill>
              </a:rPr>
              <a:t> </a:t>
            </a:r>
            <a:r>
              <a:rPr lang="nl-NL" sz="1200" b="1" err="1">
                <a:solidFill>
                  <a:srgbClr val="0070C0"/>
                </a:solidFill>
              </a:rPr>
              <a:t>manuel</a:t>
            </a:r>
            <a:r>
              <a:rPr lang="nl-NL" sz="1200" b="1">
                <a:solidFill>
                  <a:srgbClr val="0070C0"/>
                </a:solidFill>
              </a:rPr>
              <a:t>
sans </a:t>
            </a:r>
            <a:r>
              <a:rPr lang="nl-NL" sz="1200" b="1" err="1">
                <a:solidFill>
                  <a:srgbClr val="0070C0"/>
                </a:solidFill>
              </a:rPr>
              <a:t>SmartEnergy</a:t>
            </a:r>
            <a:endParaRPr lang="nl-NL" sz="1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8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844082-D6E4-0003-3F1F-C34201FD070B}"/>
              </a:ext>
            </a:extLst>
          </p:cNvPr>
          <p:cNvSpPr txBox="1"/>
          <p:nvPr/>
        </p:nvSpPr>
        <p:spPr>
          <a:xfrm>
            <a:off x="3667870" y="2476600"/>
            <a:ext cx="485196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b="1" err="1"/>
              <a:t>Paramètres</a:t>
            </a:r>
            <a:r>
              <a:rPr lang="nl-NL" b="1"/>
              <a:t> pendant</a:t>
            </a:r>
          </a:p>
          <a:p>
            <a:pPr algn="ctr"/>
            <a:r>
              <a:rPr lang="nl-NL" sz="3600" b="1" err="1"/>
              <a:t>Saison</a:t>
            </a:r>
            <a:r>
              <a:rPr lang="nl-NL" sz="3600" b="1"/>
              <a:t> de </a:t>
            </a:r>
            <a:r>
              <a:rPr lang="nl-NL" sz="3600" b="1" err="1"/>
              <a:t>baignade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79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1B061E6-E58B-B2CE-47F0-30B890BD0F36}"/>
              </a:ext>
            </a:extLst>
          </p:cNvPr>
          <p:cNvSpPr txBox="1"/>
          <p:nvPr/>
        </p:nvSpPr>
        <p:spPr>
          <a:xfrm>
            <a:off x="1186078" y="1714600"/>
            <a:ext cx="965679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/>
              <a:t>4 manieren om je warmtepomp aan te sturen:</a:t>
            </a:r>
          </a:p>
          <a:p>
            <a:pPr algn="ctr"/>
            <a:endParaRPr lang="nl-NL" sz="3600" b="1"/>
          </a:p>
          <a:p>
            <a:r>
              <a:rPr lang="nl-NL" b="1">
                <a:solidFill>
                  <a:srgbClr val="002060"/>
                </a:solidFill>
              </a:rPr>
              <a:t>(Option 1a) </a:t>
            </a:r>
            <a:r>
              <a:rPr lang="nl-NL" b="1" err="1">
                <a:solidFill>
                  <a:srgbClr val="002060"/>
                </a:solidFill>
              </a:rPr>
              <a:t>Entièrement</a:t>
            </a:r>
            <a:r>
              <a:rPr lang="nl-NL" b="1">
                <a:solidFill>
                  <a:srgbClr val="002060"/>
                </a:solidFill>
              </a:rPr>
              <a:t> </a:t>
            </a:r>
            <a:r>
              <a:rPr lang="nl-NL" b="1" err="1">
                <a:solidFill>
                  <a:srgbClr val="002060"/>
                </a:solidFill>
              </a:rPr>
              <a:t>manuel</a:t>
            </a:r>
            <a:r>
              <a:rPr lang="nl-NL" b="1">
                <a:solidFill>
                  <a:srgbClr val="002060"/>
                </a:solidFill>
              </a:rPr>
              <a:t> (ON/OFF) sans </a:t>
            </a:r>
            <a:r>
              <a:rPr lang="nl-NL" b="1" err="1">
                <a:solidFill>
                  <a:srgbClr val="002060"/>
                </a:solidFill>
              </a:rPr>
              <a:t>SmartEnergy</a:t>
            </a:r>
            <a:endParaRPr lang="nl-NL" b="1">
              <a:solidFill>
                <a:srgbClr val="002060"/>
              </a:solidFill>
            </a:endParaRPr>
          </a:p>
          <a:p>
            <a:r>
              <a:rPr lang="nl-NL" b="1">
                <a:solidFill>
                  <a:srgbClr val="002060"/>
                </a:solidFill>
              </a:rPr>
              <a:t>
(Option 1b) </a:t>
            </a:r>
            <a:r>
              <a:rPr lang="nl-NL" b="1" err="1">
                <a:solidFill>
                  <a:srgbClr val="002060"/>
                </a:solidFill>
              </a:rPr>
              <a:t>Entièrement</a:t>
            </a:r>
            <a:r>
              <a:rPr lang="nl-NL" b="1">
                <a:solidFill>
                  <a:srgbClr val="002060"/>
                </a:solidFill>
              </a:rPr>
              <a:t> </a:t>
            </a:r>
            <a:r>
              <a:rPr lang="nl-NL" b="1" err="1">
                <a:solidFill>
                  <a:srgbClr val="002060"/>
                </a:solidFill>
              </a:rPr>
              <a:t>manuel</a:t>
            </a:r>
            <a:r>
              <a:rPr lang="nl-NL" b="1">
                <a:solidFill>
                  <a:srgbClr val="002060"/>
                </a:solidFill>
              </a:rPr>
              <a:t> (ON/OFF) </a:t>
            </a:r>
            <a:r>
              <a:rPr lang="nl-NL" b="1" err="1">
                <a:solidFill>
                  <a:srgbClr val="002060"/>
                </a:solidFill>
              </a:rPr>
              <a:t>avec</a:t>
            </a:r>
            <a:r>
              <a:rPr lang="nl-NL" b="1">
                <a:solidFill>
                  <a:srgbClr val="002060"/>
                </a:solidFill>
              </a:rPr>
              <a:t> </a:t>
            </a:r>
            <a:r>
              <a:rPr lang="nl-NL" b="1" err="1">
                <a:solidFill>
                  <a:srgbClr val="002060"/>
                </a:solidFill>
              </a:rPr>
              <a:t>SmartEnergy</a:t>
            </a:r>
            <a:endParaRPr lang="nl-NL" b="1">
              <a:solidFill>
                <a:srgbClr val="002060"/>
              </a:solidFill>
            </a:endParaRPr>
          </a:p>
          <a:p>
            <a:r>
              <a:rPr lang="nl-NL" b="1">
                <a:solidFill>
                  <a:srgbClr val="002060"/>
                </a:solidFill>
              </a:rPr>
              <a:t>
(Option 2a) </a:t>
            </a:r>
            <a:r>
              <a:rPr lang="nl-NL" b="1" err="1">
                <a:solidFill>
                  <a:srgbClr val="002060"/>
                </a:solidFill>
              </a:rPr>
              <a:t>Automatique</a:t>
            </a:r>
            <a:r>
              <a:rPr lang="nl-NL" b="1">
                <a:solidFill>
                  <a:srgbClr val="002060"/>
                </a:solidFill>
              </a:rPr>
              <a:t> sans </a:t>
            </a:r>
            <a:r>
              <a:rPr lang="nl-NL" b="1" err="1">
                <a:solidFill>
                  <a:srgbClr val="002060"/>
                </a:solidFill>
              </a:rPr>
              <a:t>SmartEnergy</a:t>
            </a:r>
            <a:endParaRPr lang="nl-NL" b="1">
              <a:solidFill>
                <a:srgbClr val="002060"/>
              </a:solidFill>
            </a:endParaRPr>
          </a:p>
          <a:p>
            <a:r>
              <a:rPr lang="nl-NL" b="1">
                <a:solidFill>
                  <a:srgbClr val="002060"/>
                </a:solidFill>
              </a:rPr>
              <a:t>
(Option 3b) </a:t>
            </a:r>
            <a:r>
              <a:rPr lang="nl-NL" b="1" err="1">
                <a:solidFill>
                  <a:srgbClr val="002060"/>
                </a:solidFill>
              </a:rPr>
              <a:t>Automatique</a:t>
            </a:r>
            <a:r>
              <a:rPr lang="nl-NL" b="1">
                <a:solidFill>
                  <a:srgbClr val="002060"/>
                </a:solidFill>
              </a:rPr>
              <a:t> </a:t>
            </a:r>
            <a:r>
              <a:rPr lang="nl-NL" b="1" err="1">
                <a:solidFill>
                  <a:srgbClr val="002060"/>
                </a:solidFill>
              </a:rPr>
              <a:t>avec</a:t>
            </a:r>
            <a:r>
              <a:rPr lang="nl-NL" b="1">
                <a:solidFill>
                  <a:srgbClr val="002060"/>
                </a:solidFill>
              </a:rPr>
              <a:t> </a:t>
            </a:r>
            <a:r>
              <a:rPr lang="nl-NL" b="1" err="1">
                <a:solidFill>
                  <a:srgbClr val="002060"/>
                </a:solidFill>
              </a:rPr>
              <a:t>SmartEnergy</a:t>
            </a:r>
            <a:endParaRPr lang="nl-NL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8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CCEF4BA-3F8E-795E-0AE2-98875C5D477E}"/>
              </a:ext>
            </a:extLst>
          </p:cNvPr>
          <p:cNvSpPr txBox="1"/>
          <p:nvPr/>
        </p:nvSpPr>
        <p:spPr>
          <a:xfrm>
            <a:off x="767183" y="218863"/>
            <a:ext cx="70325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002060"/>
                </a:solidFill>
              </a:rPr>
              <a:t>(1b) </a:t>
            </a:r>
            <a:r>
              <a:rPr lang="nl-NL" sz="2400" b="1" err="1">
                <a:solidFill>
                  <a:srgbClr val="002060"/>
                </a:solidFill>
              </a:rPr>
              <a:t>Entièrement</a:t>
            </a:r>
            <a:r>
              <a:rPr lang="nl-NL" sz="2400" b="1">
                <a:solidFill>
                  <a:srgbClr val="002060"/>
                </a:solidFill>
              </a:rPr>
              <a:t> </a:t>
            </a:r>
            <a:r>
              <a:rPr lang="nl-NL" sz="2400" b="1" err="1">
                <a:solidFill>
                  <a:srgbClr val="002060"/>
                </a:solidFill>
              </a:rPr>
              <a:t>manuel</a:t>
            </a:r>
            <a:r>
              <a:rPr lang="nl-NL" sz="2400" b="1">
                <a:solidFill>
                  <a:srgbClr val="002060"/>
                </a:solidFill>
              </a:rPr>
              <a:t> </a:t>
            </a:r>
            <a:r>
              <a:rPr lang="nl-NL" sz="2400" b="1" err="1">
                <a:solidFill>
                  <a:srgbClr val="002060"/>
                </a:solidFill>
              </a:rPr>
              <a:t>avec</a:t>
            </a:r>
            <a:r>
              <a:rPr lang="nl-NL" sz="2400" b="1">
                <a:solidFill>
                  <a:srgbClr val="002060"/>
                </a:solidFill>
              </a:rPr>
              <a:t> </a:t>
            </a:r>
            <a:r>
              <a:rPr lang="nl-NL" sz="2400" b="1" err="1">
                <a:solidFill>
                  <a:srgbClr val="002060"/>
                </a:solidFill>
              </a:rPr>
              <a:t>SmartEnergy</a:t>
            </a:r>
            <a:endParaRPr lang="nl-NL" sz="2400" b="1">
              <a:solidFill>
                <a:srgbClr val="002060"/>
              </a:solidFill>
            </a:endParaRPr>
          </a:p>
        </p:txBody>
      </p:sp>
      <p:pic>
        <p:nvPicPr>
          <p:cNvPr id="16" name="Afbeelding 15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0BE34796-2137-F223-EC9F-1A4DC3DF6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51" y="945989"/>
            <a:ext cx="1731613" cy="143262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97B4469-251C-915C-32AB-5F25CED45432}"/>
              </a:ext>
            </a:extLst>
          </p:cNvPr>
          <p:cNvSpPr txBox="1"/>
          <p:nvPr/>
        </p:nvSpPr>
        <p:spPr>
          <a:xfrm>
            <a:off x="263082" y="2521037"/>
            <a:ext cx="483513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b="1" err="1"/>
              <a:t>Complètement</a:t>
            </a:r>
            <a:r>
              <a:rPr lang="nl-NL" sz="1400" b="1"/>
              <a:t> </a:t>
            </a:r>
            <a:r>
              <a:rPr lang="nl-NL" sz="1400" b="1" err="1"/>
              <a:t>identique</a:t>
            </a:r>
            <a:r>
              <a:rPr lang="nl-NL" sz="1400" b="1"/>
              <a:t> à </a:t>
            </a:r>
            <a:r>
              <a:rPr lang="nl-NL" sz="1400" b="1" err="1"/>
              <a:t>l’option</a:t>
            </a:r>
            <a:r>
              <a:rPr lang="nl-NL" sz="1400" b="1"/>
              <a:t> 1a et </a:t>
            </a:r>
            <a:r>
              <a:rPr lang="nl-NL" sz="1400" b="1" err="1"/>
              <a:t>l’utilisation</a:t>
            </a:r>
            <a:r>
              <a:rPr lang="nl-NL" sz="1400" b="1"/>
              <a:t> de </a:t>
            </a:r>
            <a:r>
              <a:rPr lang="nl-NL" sz="1400" b="1" err="1"/>
              <a:t>SmartEnergy</a:t>
            </a:r>
            <a:r>
              <a:rPr lang="nl-NL" sz="1400" b="1"/>
              <a:t> </a:t>
            </a:r>
            <a:r>
              <a:rPr lang="nl-NL" sz="1400" b="1" err="1"/>
              <a:t>n’a</a:t>
            </a:r>
            <a:r>
              <a:rPr lang="nl-NL" sz="1400" b="1"/>
              <a:t> en fait </a:t>
            </a:r>
            <a:r>
              <a:rPr lang="nl-NL" sz="1400" b="1" err="1"/>
              <a:t>aucun</a:t>
            </a:r>
            <a:r>
              <a:rPr lang="nl-NL" sz="1400" b="1"/>
              <a:t> sens </a:t>
            </a:r>
            <a:r>
              <a:rPr lang="nl-NL" sz="1400" b="1" err="1"/>
              <a:t>puisque</a:t>
            </a:r>
            <a:r>
              <a:rPr lang="nl-NL" sz="1400" b="1"/>
              <a:t> </a:t>
            </a:r>
            <a:r>
              <a:rPr lang="nl-NL" sz="1400" b="1" err="1"/>
              <a:t>le</a:t>
            </a:r>
            <a:r>
              <a:rPr lang="nl-NL" sz="1400" b="1"/>
              <a:t> </a:t>
            </a:r>
            <a:r>
              <a:rPr lang="nl-NL" sz="1400" b="1" err="1"/>
              <a:t>système</a:t>
            </a:r>
            <a:r>
              <a:rPr lang="nl-NL" sz="1400" b="1"/>
              <a:t> </a:t>
            </a:r>
            <a:r>
              <a:rPr lang="nl-NL" sz="1400" b="1" err="1"/>
              <a:t>veut</a:t>
            </a:r>
            <a:r>
              <a:rPr lang="nl-NL" sz="1400" b="1"/>
              <a:t> de </a:t>
            </a:r>
            <a:r>
              <a:rPr lang="nl-NL" sz="1400" b="1" err="1"/>
              <a:t>toute</a:t>
            </a:r>
            <a:r>
              <a:rPr lang="nl-NL" sz="1400" b="1"/>
              <a:t> </a:t>
            </a:r>
            <a:r>
              <a:rPr lang="nl-NL" sz="1400" b="1" err="1"/>
              <a:t>façon</a:t>
            </a:r>
            <a:r>
              <a:rPr lang="nl-NL" sz="1400" b="1"/>
              <a:t> </a:t>
            </a:r>
            <a:r>
              <a:rPr lang="nl-NL" sz="1400" b="1" err="1"/>
              <a:t>atteindre</a:t>
            </a:r>
            <a:r>
              <a:rPr lang="nl-NL" sz="1400" b="1"/>
              <a:t> la </a:t>
            </a:r>
            <a:r>
              <a:rPr lang="nl-NL" sz="1400" b="1" err="1"/>
              <a:t>température</a:t>
            </a:r>
            <a:r>
              <a:rPr lang="nl-NL" sz="1400" b="1"/>
              <a:t> </a:t>
            </a:r>
            <a:r>
              <a:rPr lang="nl-NL" sz="1400" b="1" err="1"/>
              <a:t>qui</a:t>
            </a:r>
            <a:r>
              <a:rPr lang="nl-NL" sz="1400" b="1"/>
              <a:t> </a:t>
            </a:r>
            <a:r>
              <a:rPr lang="nl-NL" sz="1400" b="1" err="1"/>
              <a:t>est</a:t>
            </a:r>
            <a:r>
              <a:rPr lang="nl-NL" sz="1400" b="1"/>
              <a:t> de </a:t>
            </a:r>
            <a:r>
              <a:rPr lang="nl-NL" sz="1400" b="1" err="1"/>
              <a:t>toute</a:t>
            </a:r>
            <a:r>
              <a:rPr lang="nl-NL" sz="1400" b="1"/>
              <a:t> </a:t>
            </a:r>
            <a:r>
              <a:rPr lang="nl-NL" sz="1400" b="1" err="1"/>
              <a:t>façon</a:t>
            </a:r>
            <a:r>
              <a:rPr lang="nl-NL" sz="1400" b="1"/>
              <a:t> </a:t>
            </a:r>
            <a:r>
              <a:rPr lang="nl-NL" sz="1400" b="1" err="1"/>
              <a:t>physiquement</a:t>
            </a:r>
            <a:r>
              <a:rPr lang="nl-NL" sz="1400" b="1"/>
              <a:t> </a:t>
            </a:r>
            <a:r>
              <a:rPr lang="nl-NL" sz="1400" b="1" err="1"/>
              <a:t>réglée</a:t>
            </a:r>
            <a:r>
              <a:rPr lang="nl-NL" sz="1400" b="1"/>
              <a:t> </a:t>
            </a:r>
            <a:r>
              <a:rPr lang="nl-NL" sz="1400" b="1" err="1"/>
              <a:t>sur</a:t>
            </a:r>
            <a:r>
              <a:rPr lang="nl-NL" sz="1400" b="1"/>
              <a:t> la </a:t>
            </a:r>
            <a:r>
              <a:rPr lang="nl-NL" sz="1400" b="1" err="1"/>
              <a:t>pompe</a:t>
            </a:r>
            <a:r>
              <a:rPr lang="nl-NL" sz="1400" b="1"/>
              <a:t> à </a:t>
            </a:r>
            <a:r>
              <a:rPr lang="nl-NL" sz="1400" b="1" err="1"/>
              <a:t>chaleur</a:t>
            </a:r>
            <a:r>
              <a:rPr lang="nl-NL" sz="1400" b="1"/>
              <a:t>
Par </a:t>
            </a:r>
            <a:r>
              <a:rPr lang="nl-NL" sz="1400" b="1" err="1"/>
              <a:t>exemple</a:t>
            </a:r>
            <a:r>
              <a:rPr lang="nl-NL" sz="1400" b="1"/>
              <a:t>, dans </a:t>
            </a:r>
            <a:r>
              <a:rPr lang="nl-NL" sz="1400" b="1" err="1"/>
              <a:t>ce</a:t>
            </a:r>
            <a:r>
              <a:rPr lang="nl-NL" sz="1400" b="1"/>
              <a:t> </a:t>
            </a:r>
            <a:r>
              <a:rPr lang="nl-NL" sz="1400" b="1" err="1"/>
              <a:t>cas</a:t>
            </a:r>
            <a:r>
              <a:rPr lang="nl-NL" sz="1400" b="1"/>
              <a:t>, </a:t>
            </a:r>
            <a:r>
              <a:rPr lang="nl-NL" sz="1400" b="1" err="1"/>
              <a:t>il</a:t>
            </a:r>
            <a:r>
              <a:rPr lang="nl-NL" sz="1400" b="1"/>
              <a:t> </a:t>
            </a:r>
            <a:r>
              <a:rPr lang="nl-NL" sz="1400" b="1" err="1"/>
              <a:t>pourrait</a:t>
            </a:r>
            <a:r>
              <a:rPr lang="nl-NL" sz="1400" b="1"/>
              <a:t> </a:t>
            </a:r>
            <a:r>
              <a:rPr lang="nl-NL" sz="1400" b="1" err="1"/>
              <a:t>s’agir</a:t>
            </a:r>
            <a:r>
              <a:rPr lang="nl-NL" sz="1400" b="1"/>
              <a:t> de 32 </a:t>
            </a:r>
            <a:r>
              <a:rPr lang="nl-NL" sz="1400" b="1" err="1"/>
              <a:t>degrés</a:t>
            </a:r>
            <a:r>
              <a:rPr lang="nl-NL" sz="1400" b="1"/>
              <a:t> 
La </a:t>
            </a:r>
            <a:r>
              <a:rPr lang="nl-NL" sz="1400" b="1" err="1"/>
              <a:t>température</a:t>
            </a:r>
            <a:r>
              <a:rPr lang="nl-NL" sz="1400" b="1"/>
              <a:t> de consigne </a:t>
            </a:r>
            <a:r>
              <a:rPr lang="nl-NL" sz="1400" b="1" err="1"/>
              <a:t>doit</a:t>
            </a:r>
            <a:r>
              <a:rPr lang="nl-NL" sz="1400" b="1"/>
              <a:t>-elle </a:t>
            </a:r>
            <a:r>
              <a:rPr lang="nl-NL" sz="1400" b="1" err="1"/>
              <a:t>être</a:t>
            </a:r>
            <a:r>
              <a:rPr lang="nl-NL" sz="1400" b="1"/>
              <a:t> </a:t>
            </a:r>
            <a:r>
              <a:rPr lang="nl-NL" sz="1400" b="1" err="1"/>
              <a:t>réglée</a:t>
            </a:r>
            <a:r>
              <a:rPr lang="nl-NL" sz="1400" b="1"/>
              <a:t> </a:t>
            </a:r>
            <a:r>
              <a:rPr lang="nl-NL" sz="1400" b="1" err="1"/>
              <a:t>sur</a:t>
            </a:r>
            <a:r>
              <a:rPr lang="nl-NL" sz="1400" b="1"/>
              <a:t>
</a:t>
            </a:r>
            <a:r>
              <a:rPr lang="nl-NL" sz="1400" b="1" err="1"/>
              <a:t>L’écran</a:t>
            </a:r>
            <a:r>
              <a:rPr lang="nl-NL" sz="1400" b="1"/>
              <a:t> de la </a:t>
            </a:r>
            <a:r>
              <a:rPr lang="nl-NL" sz="1400" b="1" err="1"/>
              <a:t>pompe</a:t>
            </a:r>
            <a:r>
              <a:rPr lang="nl-NL" sz="1400" b="1"/>
              <a:t> à </a:t>
            </a:r>
            <a:r>
              <a:rPr lang="nl-NL" sz="1400" b="1" err="1"/>
              <a:t>chaleur</a:t>
            </a:r>
            <a:r>
              <a:rPr lang="nl-NL" sz="1400" b="1"/>
              <a:t> </a:t>
            </a:r>
            <a:r>
              <a:rPr lang="nl-NL" sz="1400" b="1" err="1"/>
              <a:t>est.</a:t>
            </a:r>
            <a:endParaRPr lang="nl-NL" sz="1400" b="1"/>
          </a:p>
        </p:txBody>
      </p:sp>
      <p:pic>
        <p:nvPicPr>
          <p:cNvPr id="4" name="Afbeelding 3" descr="Afbeelding met tekst, Lettertype, schermopname, Elektrisch blauw&#10;&#10;Automatisch gegenereerde beschrijving">
            <a:extLst>
              <a:ext uri="{FF2B5EF4-FFF2-40B4-BE49-F238E27FC236}">
                <a16:creationId xmlns:a16="http://schemas.microsoft.com/office/drawing/2014/main" id="{6064910B-C569-4DF5-1004-6F8E673B0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863" y="943369"/>
            <a:ext cx="1915234" cy="15769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00EC04B-FFEA-9E02-3DF9-36A90E02679D}"/>
              </a:ext>
            </a:extLst>
          </p:cNvPr>
          <p:cNvSpPr txBox="1"/>
          <p:nvPr/>
        </p:nvSpPr>
        <p:spPr>
          <a:xfrm>
            <a:off x="6339882" y="2919879"/>
            <a:ext cx="483513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b="1" err="1"/>
              <a:t>Quand</a:t>
            </a:r>
            <a:r>
              <a:rPr lang="nl-NL" sz="1400" b="1"/>
              <a:t> </a:t>
            </a:r>
            <a:r>
              <a:rPr lang="nl-NL" sz="1400" b="1" err="1"/>
              <a:t>une</a:t>
            </a:r>
            <a:r>
              <a:rPr lang="nl-NL" sz="1400" b="1"/>
              <a:t> </a:t>
            </a:r>
            <a:r>
              <a:rPr lang="nl-NL" sz="1400" b="1" err="1"/>
              <a:t>surproduction</a:t>
            </a:r>
            <a:r>
              <a:rPr lang="nl-NL" sz="1400" b="1"/>
              <a:t> </a:t>
            </a:r>
            <a:r>
              <a:rPr lang="nl-NL" sz="1400" b="1" err="1"/>
              <a:t>suffisante</a:t>
            </a:r>
            <a:r>
              <a:rPr lang="nl-NL" sz="1400" b="1"/>
              <a:t> </a:t>
            </a:r>
            <a:r>
              <a:rPr lang="nl-NL" sz="1400" b="1" err="1"/>
              <a:t>est</a:t>
            </a:r>
            <a:r>
              <a:rPr lang="nl-NL" sz="1400" b="1"/>
              <a:t> </a:t>
            </a:r>
            <a:r>
              <a:rPr lang="nl-NL" sz="1400" b="1" err="1"/>
              <a:t>enregistrée</a:t>
            </a:r>
            <a:r>
              <a:rPr lang="nl-NL" sz="1400" b="1"/>
              <a:t>
Le </a:t>
            </a:r>
            <a:r>
              <a:rPr lang="nl-NL" sz="1400" b="1" err="1"/>
              <a:t>système</a:t>
            </a:r>
            <a:r>
              <a:rPr lang="nl-NL" sz="1400" b="1"/>
              <a:t> </a:t>
            </a:r>
            <a:r>
              <a:rPr lang="nl-NL" sz="1400" b="1" err="1"/>
              <a:t>indiquera</a:t>
            </a:r>
            <a:r>
              <a:rPr lang="nl-NL" sz="1400" b="1"/>
              <a:t> </a:t>
            </a:r>
            <a:r>
              <a:rPr lang="nl-NL" sz="1400" b="1" err="1"/>
              <a:t>une</a:t>
            </a:r>
            <a:r>
              <a:rPr lang="nl-NL" sz="1400" b="1"/>
              <a:t> « </a:t>
            </a:r>
            <a:r>
              <a:rPr lang="nl-NL" sz="1400" b="1" err="1"/>
              <a:t>opération</a:t>
            </a:r>
            <a:r>
              <a:rPr lang="nl-NL" sz="1400" b="1"/>
              <a:t> </a:t>
            </a:r>
            <a:r>
              <a:rPr lang="nl-NL" sz="1400" b="1" err="1"/>
              <a:t>forcée</a:t>
            </a:r>
            <a:r>
              <a:rPr lang="nl-NL" sz="1400" b="1"/>
              <a:t> ».
Mais la </a:t>
            </a:r>
            <a:r>
              <a:rPr lang="nl-NL" sz="1400" b="1" err="1"/>
              <a:t>pompe</a:t>
            </a:r>
            <a:r>
              <a:rPr lang="nl-NL" sz="1400" b="1"/>
              <a:t> à </a:t>
            </a:r>
            <a:r>
              <a:rPr lang="nl-NL" sz="1400" b="1" err="1"/>
              <a:t>chaleur</a:t>
            </a:r>
            <a:r>
              <a:rPr lang="nl-NL" sz="1400" b="1"/>
              <a:t> </a:t>
            </a:r>
            <a:r>
              <a:rPr lang="nl-NL" sz="1400" b="1" err="1"/>
              <a:t>allait</a:t>
            </a:r>
            <a:r>
              <a:rPr lang="nl-NL" sz="1400" b="1"/>
              <a:t> de </a:t>
            </a:r>
            <a:r>
              <a:rPr lang="nl-NL" sz="1400" b="1" err="1"/>
              <a:t>toute</a:t>
            </a:r>
            <a:r>
              <a:rPr lang="nl-NL" sz="1400" b="1"/>
              <a:t> </a:t>
            </a:r>
            <a:r>
              <a:rPr lang="nl-NL" sz="1400" b="1" err="1"/>
              <a:t>façon</a:t>
            </a:r>
            <a:r>
              <a:rPr lang="nl-NL" sz="1400" b="1"/>
              <a:t> </a:t>
            </a:r>
            <a:r>
              <a:rPr lang="nl-NL" sz="1400" b="1" err="1"/>
              <a:t>s’efforcer</a:t>
            </a:r>
            <a:r>
              <a:rPr lang="nl-NL" sz="1400" b="1"/>
              <a:t> </a:t>
            </a:r>
            <a:r>
              <a:rPr lang="nl-NL" sz="1400" b="1" err="1"/>
              <a:t>d’atteindre</a:t>
            </a:r>
            <a:r>
              <a:rPr lang="nl-NL" sz="1400" b="1"/>
              <a:t> sa </a:t>
            </a:r>
            <a:r>
              <a:rPr lang="nl-NL" sz="1400" b="1" err="1"/>
              <a:t>température</a:t>
            </a:r>
            <a:r>
              <a:rPr lang="nl-NL" sz="1400" b="1"/>
              <a:t> </a:t>
            </a:r>
            <a:r>
              <a:rPr lang="nl-NL" sz="1400" b="1" err="1"/>
              <a:t>physiquement</a:t>
            </a:r>
            <a:r>
              <a:rPr lang="nl-NL" sz="1400" b="1"/>
              <a:t> </a:t>
            </a:r>
            <a:r>
              <a:rPr lang="nl-NL" sz="1400" b="1" err="1"/>
              <a:t>réglée</a:t>
            </a:r>
            <a:r>
              <a:rPr lang="nl-NL" sz="1400" b="1"/>
              <a:t>.
Par conséquent, </a:t>
            </a:r>
            <a:r>
              <a:rPr lang="nl-NL" sz="1400" b="1" err="1"/>
              <a:t>il</a:t>
            </a:r>
            <a:r>
              <a:rPr lang="nl-NL" sz="1400" b="1"/>
              <a:t> </a:t>
            </a:r>
            <a:r>
              <a:rPr lang="nl-NL" sz="1400" b="1" err="1"/>
              <a:t>n’y</a:t>
            </a:r>
            <a:r>
              <a:rPr lang="nl-NL" sz="1400" b="1"/>
              <a:t> a pas de </a:t>
            </a:r>
            <a:r>
              <a:rPr lang="nl-NL" sz="1400" b="1" err="1"/>
              <a:t>différence</a:t>
            </a:r>
            <a:r>
              <a:rPr lang="nl-NL" sz="1400" b="1"/>
              <a:t> </a:t>
            </a:r>
            <a:r>
              <a:rPr lang="nl-NL" sz="1400" b="1" err="1"/>
              <a:t>entre</a:t>
            </a:r>
            <a:r>
              <a:rPr lang="nl-NL" sz="1400" b="1"/>
              <a:t> </a:t>
            </a:r>
            <a:r>
              <a:rPr lang="nl-NL" sz="1400" b="1" err="1"/>
              <a:t>avec</a:t>
            </a:r>
            <a:r>
              <a:rPr lang="nl-NL" sz="1400" b="1"/>
              <a:t> et sans </a:t>
            </a:r>
            <a:r>
              <a:rPr lang="nl-NL" sz="1400" b="1" err="1"/>
              <a:t>SmartEnergy</a:t>
            </a:r>
            <a:r>
              <a:rPr lang="nl-NL" sz="1400" b="1"/>
              <a:t> dans </a:t>
            </a:r>
            <a:r>
              <a:rPr lang="nl-NL" sz="1400" b="1" err="1"/>
              <a:t>le</a:t>
            </a:r>
            <a:r>
              <a:rPr lang="nl-NL" sz="1400" b="1"/>
              <a:t> </a:t>
            </a:r>
            <a:r>
              <a:rPr lang="nl-NL" sz="1400" b="1" err="1"/>
              <a:t>réglage</a:t>
            </a:r>
            <a:r>
              <a:rPr lang="nl-NL" sz="1400" b="1"/>
              <a:t> </a:t>
            </a:r>
            <a:r>
              <a:rPr lang="nl-NL" sz="1400" b="1" err="1"/>
              <a:t>manuel</a:t>
            </a:r>
            <a:r>
              <a:rPr lang="nl-NL" sz="1400" b="1"/>
              <a:t>.</a:t>
            </a:r>
            <a:endParaRPr lang="nl-NL" sz="1400" b="1" u="sng"/>
          </a:p>
          <a:p>
            <a:endParaRPr lang="nl-NL" sz="1400" b="1"/>
          </a:p>
        </p:txBody>
      </p:sp>
      <p:pic>
        <p:nvPicPr>
          <p:cNvPr id="7" name="Afbeelding 6" descr="Afbeelding met tekst, Elektronisch apparaat, multimedia, Weergave-apparaat&#10;&#10;Automatisch gegenereerde beschrijving">
            <a:extLst>
              <a:ext uri="{FF2B5EF4-FFF2-40B4-BE49-F238E27FC236}">
                <a16:creationId xmlns:a16="http://schemas.microsoft.com/office/drawing/2014/main" id="{8D10F1D8-843A-8FE1-36AF-2B35BAA3F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29" y="4407958"/>
            <a:ext cx="1708351" cy="202141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1F4F02A-D6D7-6133-DCF4-92AF55BA15BD}"/>
              </a:ext>
            </a:extLst>
          </p:cNvPr>
          <p:cNvSpPr/>
          <p:nvPr/>
        </p:nvSpPr>
        <p:spPr>
          <a:xfrm>
            <a:off x="1604880" y="5956906"/>
            <a:ext cx="814917" cy="275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07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06E5C037-07D8-8D6D-ACC6-1FD2D5C7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169" y="455083"/>
            <a:ext cx="2645997" cy="543983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0E35BBD-117C-BA3D-32CA-25A162F5487C}"/>
              </a:ext>
            </a:extLst>
          </p:cNvPr>
          <p:cNvSpPr/>
          <p:nvPr/>
        </p:nvSpPr>
        <p:spPr>
          <a:xfrm>
            <a:off x="4452752" y="1457714"/>
            <a:ext cx="2606100" cy="514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265E30-DEA4-2714-F8ED-FCF9863017E2}"/>
              </a:ext>
            </a:extLst>
          </p:cNvPr>
          <p:cNvSpPr/>
          <p:nvPr/>
        </p:nvSpPr>
        <p:spPr>
          <a:xfrm>
            <a:off x="4473495" y="3001610"/>
            <a:ext cx="2600809" cy="598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84028FB-3E5E-99D6-B485-7819B50AFA80}"/>
              </a:ext>
            </a:extLst>
          </p:cNvPr>
          <p:cNvCxnSpPr/>
          <p:nvPr/>
        </p:nvCxnSpPr>
        <p:spPr>
          <a:xfrm flipH="1">
            <a:off x="4010660" y="1711113"/>
            <a:ext cx="4868" cy="164020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BFD7E52E-355A-E46E-C2E4-EF0047FBE2E2}"/>
              </a:ext>
            </a:extLst>
          </p:cNvPr>
          <p:cNvCxnSpPr>
            <a:cxnSpLocks/>
          </p:cNvCxnSpPr>
          <p:nvPr/>
        </p:nvCxnSpPr>
        <p:spPr>
          <a:xfrm flipV="1">
            <a:off x="3984624" y="1716827"/>
            <a:ext cx="460376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D625557-3D7B-0BEE-8EBE-2FA1FF57038D}"/>
              </a:ext>
            </a:extLst>
          </p:cNvPr>
          <p:cNvCxnSpPr>
            <a:cxnSpLocks/>
          </p:cNvCxnSpPr>
          <p:nvPr/>
        </p:nvCxnSpPr>
        <p:spPr>
          <a:xfrm flipV="1">
            <a:off x="3974040" y="3351317"/>
            <a:ext cx="470958" cy="1058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6DE37BE-520F-4A0D-56EB-C3DFD1F07721}"/>
              </a:ext>
            </a:extLst>
          </p:cNvPr>
          <p:cNvSpPr txBox="1"/>
          <p:nvPr/>
        </p:nvSpPr>
        <p:spPr>
          <a:xfrm>
            <a:off x="157688" y="991803"/>
            <a:ext cx="381425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b="1" u="sng"/>
              <a:t>Point de consigne</a:t>
            </a:r>
            <a:r>
              <a:rPr lang="nl-NL" sz="1400" b="1"/>
              <a:t>: </a:t>
            </a:r>
            <a:r>
              <a:rPr lang="nl-NL" sz="1400"/>
              <a:t>La </a:t>
            </a:r>
            <a:r>
              <a:rPr lang="nl-NL" sz="1400" err="1"/>
              <a:t>température</a:t>
            </a:r>
            <a:r>
              <a:rPr lang="nl-NL" sz="1400"/>
              <a:t> « Tip » </a:t>
            </a:r>
            <a:r>
              <a:rPr lang="nl-NL" sz="1400" err="1"/>
              <a:t>est</a:t>
            </a:r>
            <a:r>
              <a:rPr lang="nl-NL" sz="1400"/>
              <a:t> la </a:t>
            </a:r>
            <a:r>
              <a:rPr lang="nl-NL" sz="1400" err="1"/>
              <a:t>température</a:t>
            </a:r>
            <a:r>
              <a:rPr lang="nl-NL" sz="1400"/>
              <a:t> à </a:t>
            </a:r>
            <a:r>
              <a:rPr lang="nl-NL" sz="1400" err="1"/>
              <a:t>laquelle</a:t>
            </a:r>
            <a:r>
              <a:rPr lang="nl-NL" sz="1400"/>
              <a:t> 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</a:t>
            </a:r>
            <a:r>
              <a:rPr lang="nl-NL" sz="1400" err="1"/>
              <a:t>doit</a:t>
            </a:r>
            <a:r>
              <a:rPr lang="nl-NL" sz="1400"/>
              <a:t> </a:t>
            </a:r>
            <a:r>
              <a:rPr lang="nl-NL" sz="1400" err="1"/>
              <a:t>fonctionner</a:t>
            </a:r>
            <a:r>
              <a:rPr lang="nl-NL" sz="1400"/>
              <a:t> pendant la période de </a:t>
            </a:r>
            <a:r>
              <a:rPr lang="nl-NL" sz="1400" err="1"/>
              <a:t>temps</a:t>
            </a:r>
            <a:r>
              <a:rPr lang="nl-NL" sz="1400"/>
              <a:t> </a:t>
            </a:r>
            <a:r>
              <a:rPr lang="nl-NL" sz="1400" err="1"/>
              <a:t>définie</a:t>
            </a:r>
            <a:r>
              <a:rPr lang="nl-NL" sz="1400"/>
              <a:t>. 
En </a:t>
            </a:r>
            <a:r>
              <a:rPr lang="nl-NL" sz="1400" err="1"/>
              <a:t>réglant</a:t>
            </a:r>
            <a:r>
              <a:rPr lang="nl-NL" sz="1400"/>
              <a:t> la </a:t>
            </a:r>
            <a:r>
              <a:rPr lang="nl-NL" sz="1400" err="1"/>
              <a:t>température</a:t>
            </a:r>
            <a:r>
              <a:rPr lang="nl-NL" sz="1400"/>
              <a:t> « Tip » </a:t>
            </a:r>
            <a:r>
              <a:rPr lang="nl-NL" sz="1400" err="1"/>
              <a:t>sur</a:t>
            </a:r>
            <a:r>
              <a:rPr lang="nl-NL" sz="1400"/>
              <a:t> la </a:t>
            </a:r>
            <a:r>
              <a:rPr lang="nl-NL" sz="1400" err="1"/>
              <a:t>température</a:t>
            </a:r>
            <a:r>
              <a:rPr lang="nl-NL" sz="1400"/>
              <a:t> de </a:t>
            </a:r>
            <a:r>
              <a:rPr lang="nl-NL" sz="1400" err="1"/>
              <a:t>baignade</a:t>
            </a:r>
            <a:r>
              <a:rPr lang="nl-NL" sz="1400"/>
              <a:t> (par </a:t>
            </a:r>
            <a:r>
              <a:rPr lang="nl-NL" sz="1400" err="1"/>
              <a:t>exemple</a:t>
            </a:r>
            <a:r>
              <a:rPr lang="nl-NL" sz="1400"/>
              <a:t> 30 </a:t>
            </a:r>
            <a:r>
              <a:rPr lang="nl-NL" sz="1400" err="1"/>
              <a:t>degrés</a:t>
            </a:r>
            <a:r>
              <a:rPr lang="nl-NL" sz="1400"/>
              <a:t>) pendant la période/</a:t>
            </a:r>
            <a:r>
              <a:rPr lang="nl-NL" sz="1400" err="1"/>
              <a:t>l’horaire</a:t>
            </a:r>
            <a:r>
              <a:rPr lang="nl-NL" sz="1400"/>
              <a:t> </a:t>
            </a:r>
            <a:r>
              <a:rPr lang="nl-NL" sz="1400" err="1"/>
              <a:t>défini</a:t>
            </a:r>
            <a:r>
              <a:rPr lang="nl-NL" sz="1400"/>
              <a:t>, 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</a:t>
            </a:r>
            <a:r>
              <a:rPr lang="nl-NL" sz="1400" err="1"/>
              <a:t>fonctionnera</a:t>
            </a:r>
            <a:r>
              <a:rPr lang="nl-NL" sz="1400"/>
              <a:t> </a:t>
            </a:r>
            <a:r>
              <a:rPr lang="nl-NL" sz="1400" err="1"/>
              <a:t>jusqu’à</a:t>
            </a:r>
            <a:r>
              <a:rPr lang="nl-NL" sz="1400"/>
              <a:t> </a:t>
            </a:r>
            <a:r>
              <a:rPr lang="nl-NL" sz="1400" err="1"/>
              <a:t>cette</a:t>
            </a:r>
            <a:r>
              <a:rPr lang="nl-NL" sz="1400"/>
              <a:t> </a:t>
            </a:r>
            <a:r>
              <a:rPr lang="nl-NL" sz="1400" err="1"/>
              <a:t>température</a:t>
            </a:r>
            <a:r>
              <a:rPr lang="nl-NL" sz="1400"/>
              <a:t>.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1723EB6-01D0-EC67-9947-02CA855D8785}"/>
              </a:ext>
            </a:extLst>
          </p:cNvPr>
          <p:cNvSpPr/>
          <p:nvPr/>
        </p:nvSpPr>
        <p:spPr>
          <a:xfrm>
            <a:off x="4452751" y="2021805"/>
            <a:ext cx="2606100" cy="514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F7622F6-3A15-2A29-9892-B4589F421D46}"/>
              </a:ext>
            </a:extLst>
          </p:cNvPr>
          <p:cNvSpPr txBox="1"/>
          <p:nvPr/>
        </p:nvSpPr>
        <p:spPr>
          <a:xfrm>
            <a:off x="7206318" y="2045648"/>
            <a:ext cx="381425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b="1"/>
              <a:t>Point de </a:t>
            </a:r>
            <a:r>
              <a:rPr lang="nl-NL" sz="1400" b="1" err="1"/>
              <a:t>veille</a:t>
            </a:r>
            <a:r>
              <a:rPr lang="nl-NL" sz="1400" b="1"/>
              <a:t> : </a:t>
            </a:r>
            <a:r>
              <a:rPr lang="nl-NL" sz="1400"/>
              <a:t>La </a:t>
            </a:r>
            <a:r>
              <a:rPr lang="nl-NL" sz="1400" err="1"/>
              <a:t>température</a:t>
            </a:r>
            <a:r>
              <a:rPr lang="nl-NL" sz="1400"/>
              <a:t> en dessous de </a:t>
            </a:r>
            <a:r>
              <a:rPr lang="nl-NL" sz="1400" err="1"/>
              <a:t>laquelle</a:t>
            </a:r>
            <a:r>
              <a:rPr lang="nl-NL" sz="1400"/>
              <a:t> </a:t>
            </a:r>
            <a:r>
              <a:rPr lang="nl-NL" sz="1400" err="1"/>
              <a:t>l’eau</a:t>
            </a:r>
            <a:r>
              <a:rPr lang="nl-NL" sz="1400"/>
              <a:t> ne </a:t>
            </a:r>
            <a:r>
              <a:rPr lang="nl-NL" sz="1400" err="1"/>
              <a:t>doit</a:t>
            </a:r>
            <a:r>
              <a:rPr lang="nl-NL" sz="1400"/>
              <a:t> </a:t>
            </a:r>
            <a:r>
              <a:rPr lang="nl-NL" sz="1400" err="1"/>
              <a:t>jamais</a:t>
            </a:r>
            <a:r>
              <a:rPr lang="nl-NL" sz="1400"/>
              <a:t> </a:t>
            </a:r>
            <a:r>
              <a:rPr lang="nl-NL" sz="1400" err="1"/>
              <a:t>descendre</a:t>
            </a:r>
            <a:r>
              <a:rPr lang="nl-NL" sz="1400"/>
              <a:t>. Le </a:t>
            </a:r>
            <a:r>
              <a:rPr lang="nl-NL" sz="1400" err="1"/>
              <a:t>système</a:t>
            </a:r>
            <a:r>
              <a:rPr lang="nl-NL" sz="1400"/>
              <a:t> </a:t>
            </a:r>
            <a:r>
              <a:rPr lang="nl-NL" sz="1400" err="1"/>
              <a:t>chauffe</a:t>
            </a:r>
            <a:r>
              <a:rPr lang="nl-NL" sz="1400"/>
              <a:t> de </a:t>
            </a:r>
            <a:r>
              <a:rPr lang="nl-NL" sz="1400" err="1"/>
              <a:t>toute</a:t>
            </a:r>
            <a:r>
              <a:rPr lang="nl-NL" sz="1400"/>
              <a:t> </a:t>
            </a:r>
            <a:r>
              <a:rPr lang="nl-NL" sz="1400" err="1"/>
              <a:t>façon</a:t>
            </a:r>
            <a:r>
              <a:rPr lang="nl-NL" sz="1400"/>
              <a:t> </a:t>
            </a:r>
            <a:r>
              <a:rPr lang="nl-NL" sz="1400" err="1"/>
              <a:t>lorsqu’il</a:t>
            </a:r>
            <a:r>
              <a:rPr lang="nl-NL" sz="1400"/>
              <a:t> tombe en dessous de </a:t>
            </a:r>
            <a:r>
              <a:rPr lang="nl-NL" sz="1400" err="1"/>
              <a:t>cette</a:t>
            </a:r>
            <a:r>
              <a:rPr lang="nl-NL" sz="1400"/>
              <a:t> </a:t>
            </a:r>
            <a:r>
              <a:rPr lang="nl-NL" sz="1400" err="1"/>
              <a:t>valeur</a:t>
            </a:r>
            <a:r>
              <a:rPr lang="nl-NL" sz="1400"/>
              <a:t> (par </a:t>
            </a:r>
            <a:r>
              <a:rPr lang="nl-NL" sz="1400" err="1"/>
              <a:t>exemple</a:t>
            </a:r>
            <a:r>
              <a:rPr lang="nl-NL" sz="1400"/>
              <a:t> la nuit)</a:t>
            </a:r>
          </a:p>
          <a:p>
            <a:endParaRPr lang="nl-NL" sz="1400" b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4080644-6E17-CF9C-D00C-D6590E7ED89E}"/>
              </a:ext>
            </a:extLst>
          </p:cNvPr>
          <p:cNvSpPr txBox="1"/>
          <p:nvPr/>
        </p:nvSpPr>
        <p:spPr>
          <a:xfrm>
            <a:off x="157688" y="3351258"/>
            <a:ext cx="381425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>
                <a:solidFill>
                  <a:srgbClr val="0070C0"/>
                </a:solidFill>
              </a:rPr>
              <a:t>En </a:t>
            </a:r>
            <a:r>
              <a:rPr lang="nl-NL" sz="1400" err="1">
                <a:solidFill>
                  <a:srgbClr val="0070C0"/>
                </a:solidFill>
              </a:rPr>
              <a:t>pratique</a:t>
            </a:r>
            <a:r>
              <a:rPr lang="nl-NL" sz="1400">
                <a:solidFill>
                  <a:srgbClr val="0070C0"/>
                </a:solidFill>
              </a:rPr>
              <a:t>, </a:t>
            </a:r>
            <a:r>
              <a:rPr lang="nl-NL" sz="1400" err="1">
                <a:solidFill>
                  <a:srgbClr val="0070C0"/>
                </a:solidFill>
              </a:rPr>
              <a:t>cela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donne</a:t>
            </a:r>
            <a:r>
              <a:rPr lang="nl-NL" sz="1400">
                <a:solidFill>
                  <a:srgbClr val="0070C0"/>
                </a:solidFill>
              </a:rPr>
              <a:t> les </a:t>
            </a:r>
            <a:r>
              <a:rPr lang="nl-NL" sz="1400" err="1">
                <a:solidFill>
                  <a:srgbClr val="0070C0"/>
                </a:solidFill>
              </a:rPr>
              <a:t>éléments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suivants</a:t>
            </a:r>
            <a:r>
              <a:rPr lang="nl-NL" sz="1400">
                <a:solidFill>
                  <a:srgbClr val="0070C0"/>
                </a:solidFill>
              </a:rPr>
              <a:t> :
</a:t>
            </a:r>
            <a:r>
              <a:rPr lang="nl-NL" sz="1400" err="1">
                <a:solidFill>
                  <a:srgbClr val="0070C0"/>
                </a:solidFill>
              </a:rPr>
              <a:t>Entre</a:t>
            </a:r>
            <a:r>
              <a:rPr lang="nl-NL" sz="1400">
                <a:solidFill>
                  <a:srgbClr val="0070C0"/>
                </a:solidFill>
              </a:rPr>
              <a:t> 9h et 19h, la </a:t>
            </a:r>
            <a:r>
              <a:rPr lang="nl-NL" sz="1400" err="1">
                <a:solidFill>
                  <a:srgbClr val="0070C0"/>
                </a:solidFill>
              </a:rPr>
              <a:t>pompe</a:t>
            </a:r>
            <a:r>
              <a:rPr lang="nl-NL" sz="1400">
                <a:solidFill>
                  <a:srgbClr val="0070C0"/>
                </a:solidFill>
              </a:rPr>
              <a:t> à </a:t>
            </a:r>
            <a:r>
              <a:rPr lang="nl-NL" sz="1400" err="1">
                <a:solidFill>
                  <a:srgbClr val="0070C0"/>
                </a:solidFill>
              </a:rPr>
              <a:t>chaleur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fonctionnera</a:t>
            </a:r>
            <a:r>
              <a:rPr lang="nl-NL" sz="1400">
                <a:solidFill>
                  <a:srgbClr val="0070C0"/>
                </a:solidFill>
              </a:rPr>
              <a:t> à 30°C </a:t>
            </a:r>
            <a:r>
              <a:rPr lang="nl-NL" sz="1400" err="1">
                <a:solidFill>
                  <a:srgbClr val="0070C0"/>
                </a:solidFill>
              </a:rPr>
              <a:t>avec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l’énergie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disponible</a:t>
            </a:r>
            <a:r>
              <a:rPr lang="nl-NL" sz="1400">
                <a:solidFill>
                  <a:srgbClr val="0070C0"/>
                </a:solidFill>
              </a:rPr>
              <a:t> (</a:t>
            </a:r>
            <a:r>
              <a:rPr lang="nl-NL" sz="1400" err="1">
                <a:solidFill>
                  <a:srgbClr val="0070C0"/>
                </a:solidFill>
              </a:rPr>
              <a:t>payante</a:t>
            </a:r>
            <a:r>
              <a:rPr lang="nl-NL" sz="1400">
                <a:solidFill>
                  <a:srgbClr val="0070C0"/>
                </a:solidFill>
              </a:rPr>
              <a:t> et </a:t>
            </a:r>
            <a:r>
              <a:rPr lang="nl-NL" sz="1400" err="1">
                <a:solidFill>
                  <a:srgbClr val="0070C0"/>
                </a:solidFill>
              </a:rPr>
              <a:t>surproduction</a:t>
            </a:r>
            <a:r>
              <a:rPr lang="nl-NL" sz="1400">
                <a:solidFill>
                  <a:srgbClr val="0070C0"/>
                </a:solidFill>
              </a:rPr>
              <a:t> si </a:t>
            </a:r>
            <a:r>
              <a:rPr lang="nl-NL" sz="1400" err="1">
                <a:solidFill>
                  <a:srgbClr val="0070C0"/>
                </a:solidFill>
              </a:rPr>
              <a:t>disponible</a:t>
            </a:r>
            <a:r>
              <a:rPr lang="nl-NL" sz="1400">
                <a:solidFill>
                  <a:srgbClr val="0070C0"/>
                </a:solidFill>
              </a:rPr>
              <a:t>). Comme elle </a:t>
            </a:r>
            <a:r>
              <a:rPr lang="nl-NL" sz="1400" err="1">
                <a:solidFill>
                  <a:srgbClr val="0070C0"/>
                </a:solidFill>
              </a:rPr>
              <a:t>travaillera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toujours</a:t>
            </a:r>
            <a:r>
              <a:rPr lang="nl-NL" sz="1400">
                <a:solidFill>
                  <a:srgbClr val="0070C0"/>
                </a:solidFill>
              </a:rPr>
              <a:t> pendant la </a:t>
            </a:r>
            <a:r>
              <a:rPr lang="nl-NL" sz="1400" err="1">
                <a:solidFill>
                  <a:srgbClr val="0070C0"/>
                </a:solidFill>
              </a:rPr>
              <a:t>journée</a:t>
            </a:r>
            <a:r>
              <a:rPr lang="nl-NL" sz="1400">
                <a:solidFill>
                  <a:srgbClr val="0070C0"/>
                </a:solidFill>
              </a:rPr>
              <a:t>, </a:t>
            </a:r>
            <a:r>
              <a:rPr lang="nl-NL" sz="1400" err="1">
                <a:solidFill>
                  <a:srgbClr val="0070C0"/>
                </a:solidFill>
              </a:rPr>
              <a:t>le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risque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d’utiliser</a:t>
            </a:r>
            <a:r>
              <a:rPr lang="nl-NL" sz="1400">
                <a:solidFill>
                  <a:srgbClr val="0070C0"/>
                </a:solidFill>
              </a:rPr>
              <a:t> la </a:t>
            </a:r>
            <a:r>
              <a:rPr lang="nl-NL" sz="1400" err="1">
                <a:solidFill>
                  <a:srgbClr val="0070C0"/>
                </a:solidFill>
              </a:rPr>
              <a:t>surproduction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est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élevé</a:t>
            </a:r>
            <a:r>
              <a:rPr lang="nl-NL" sz="1400">
                <a:solidFill>
                  <a:srgbClr val="0070C0"/>
                </a:solidFill>
              </a:rPr>
              <a:t> et </a:t>
            </a:r>
            <a:r>
              <a:rPr lang="nl-NL" sz="1400" err="1">
                <a:solidFill>
                  <a:srgbClr val="0070C0"/>
                </a:solidFill>
              </a:rPr>
              <a:t>votre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efficacité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augmentera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car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vous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aspirez</a:t>
            </a:r>
            <a:r>
              <a:rPr lang="nl-NL" sz="1400">
                <a:solidFill>
                  <a:srgbClr val="0070C0"/>
                </a:solidFill>
              </a:rPr>
              <a:t> de </a:t>
            </a:r>
            <a:r>
              <a:rPr lang="nl-NL" sz="1400" err="1">
                <a:solidFill>
                  <a:srgbClr val="0070C0"/>
                </a:solidFill>
              </a:rPr>
              <a:t>l’air</a:t>
            </a:r>
            <a:r>
              <a:rPr lang="nl-NL" sz="1400">
                <a:solidFill>
                  <a:srgbClr val="0070C0"/>
                </a:solidFill>
              </a:rPr>
              <a:t> plus </a:t>
            </a:r>
            <a:r>
              <a:rPr lang="nl-NL" sz="1400" err="1">
                <a:solidFill>
                  <a:srgbClr val="0070C0"/>
                </a:solidFill>
              </a:rPr>
              <a:t>chaud</a:t>
            </a:r>
            <a:r>
              <a:rPr lang="nl-NL" sz="1400">
                <a:solidFill>
                  <a:srgbClr val="0070C0"/>
                </a:solidFill>
              </a:rPr>
              <a:t>.
Le </a:t>
            </a:r>
            <a:r>
              <a:rPr lang="nl-NL" sz="1400" err="1">
                <a:solidFill>
                  <a:srgbClr val="0070C0"/>
                </a:solidFill>
              </a:rPr>
              <a:t>pourboire</a:t>
            </a:r>
            <a:r>
              <a:rPr lang="nl-NL" sz="1400">
                <a:solidFill>
                  <a:srgbClr val="0070C0"/>
                </a:solidFill>
              </a:rPr>
              <a:t> peut </a:t>
            </a:r>
            <a:r>
              <a:rPr lang="nl-NL" sz="1400" err="1">
                <a:solidFill>
                  <a:srgbClr val="0070C0"/>
                </a:solidFill>
              </a:rPr>
              <a:t>être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abaissé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ou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augmenté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selon</a:t>
            </a:r>
            <a:r>
              <a:rPr lang="nl-NL" sz="1400">
                <a:solidFill>
                  <a:srgbClr val="0070C0"/>
                </a:solidFill>
              </a:rPr>
              <a:t> vos </a:t>
            </a:r>
            <a:r>
              <a:rPr lang="nl-NL" sz="1400" err="1">
                <a:solidFill>
                  <a:srgbClr val="0070C0"/>
                </a:solidFill>
              </a:rPr>
              <a:t>préférences</a:t>
            </a:r>
            <a:r>
              <a:rPr lang="nl-NL" sz="1400">
                <a:solidFill>
                  <a:srgbClr val="0070C0"/>
                </a:solidFill>
              </a:rPr>
              <a:t>. </a:t>
            </a:r>
            <a:r>
              <a:rPr lang="nl-NL" sz="1400" err="1">
                <a:solidFill>
                  <a:srgbClr val="0070C0"/>
                </a:solidFill>
              </a:rPr>
              <a:t>Réglez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toujours</a:t>
            </a:r>
            <a:r>
              <a:rPr lang="nl-NL" sz="1400">
                <a:solidFill>
                  <a:srgbClr val="0070C0"/>
                </a:solidFill>
              </a:rPr>
              <a:t> la </a:t>
            </a:r>
            <a:r>
              <a:rPr lang="nl-NL" sz="1400" err="1">
                <a:solidFill>
                  <a:srgbClr val="0070C0"/>
                </a:solidFill>
              </a:rPr>
              <a:t>température</a:t>
            </a:r>
            <a:r>
              <a:rPr lang="nl-NL" sz="1400">
                <a:solidFill>
                  <a:srgbClr val="0070C0"/>
                </a:solidFill>
              </a:rPr>
              <a:t> de </a:t>
            </a:r>
            <a:r>
              <a:rPr lang="nl-NL" sz="1400" err="1">
                <a:solidFill>
                  <a:srgbClr val="0070C0"/>
                </a:solidFill>
              </a:rPr>
              <a:t>veille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d’environ</a:t>
            </a:r>
            <a:r>
              <a:rPr lang="nl-NL" sz="1400">
                <a:solidFill>
                  <a:srgbClr val="0070C0"/>
                </a:solidFill>
              </a:rPr>
              <a:t> 3 </a:t>
            </a:r>
            <a:r>
              <a:rPr lang="nl-NL" sz="1400" err="1">
                <a:solidFill>
                  <a:srgbClr val="0070C0"/>
                </a:solidFill>
              </a:rPr>
              <a:t>degrés</a:t>
            </a:r>
            <a:r>
              <a:rPr lang="nl-NL" sz="1400">
                <a:solidFill>
                  <a:srgbClr val="0070C0"/>
                </a:solidFill>
              </a:rPr>
              <a:t> plus bas </a:t>
            </a:r>
            <a:r>
              <a:rPr lang="nl-NL" sz="1400" err="1">
                <a:solidFill>
                  <a:srgbClr val="0070C0"/>
                </a:solidFill>
              </a:rPr>
              <a:t>afin</a:t>
            </a:r>
            <a:r>
              <a:rPr lang="nl-NL" sz="1400">
                <a:solidFill>
                  <a:srgbClr val="0070C0"/>
                </a:solidFill>
              </a:rPr>
              <a:t> que la </a:t>
            </a:r>
            <a:r>
              <a:rPr lang="nl-NL" sz="1400" err="1">
                <a:solidFill>
                  <a:srgbClr val="0070C0"/>
                </a:solidFill>
              </a:rPr>
              <a:t>pompe</a:t>
            </a:r>
            <a:r>
              <a:rPr lang="nl-NL" sz="1400">
                <a:solidFill>
                  <a:srgbClr val="0070C0"/>
                </a:solidFill>
              </a:rPr>
              <a:t> ne </a:t>
            </a:r>
            <a:r>
              <a:rPr lang="nl-NL" sz="1400" err="1">
                <a:solidFill>
                  <a:srgbClr val="0070C0"/>
                </a:solidFill>
              </a:rPr>
              <a:t>fonctionne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jamais</a:t>
            </a:r>
            <a:r>
              <a:rPr lang="nl-NL" sz="1400">
                <a:solidFill>
                  <a:srgbClr val="0070C0"/>
                </a:solidFill>
              </a:rPr>
              <a:t> en </a:t>
            </a:r>
            <a:r>
              <a:rPr lang="nl-NL" sz="1400" err="1">
                <a:solidFill>
                  <a:srgbClr val="0070C0"/>
                </a:solidFill>
              </a:rPr>
              <a:t>dehors</a:t>
            </a:r>
            <a:r>
              <a:rPr lang="nl-NL" sz="1400">
                <a:solidFill>
                  <a:srgbClr val="0070C0"/>
                </a:solidFill>
              </a:rPr>
              <a:t> de </a:t>
            </a:r>
            <a:r>
              <a:rPr lang="nl-NL" sz="1400" err="1">
                <a:solidFill>
                  <a:srgbClr val="0070C0"/>
                </a:solidFill>
              </a:rPr>
              <a:t>l’horaire</a:t>
            </a:r>
            <a:r>
              <a:rPr lang="nl-NL" sz="1400">
                <a:solidFill>
                  <a:srgbClr val="0070C0"/>
                </a:solidFill>
              </a:rPr>
              <a:t> (</a:t>
            </a:r>
            <a:r>
              <a:rPr lang="nl-NL" sz="1400" err="1">
                <a:solidFill>
                  <a:srgbClr val="0070C0"/>
                </a:solidFill>
              </a:rPr>
              <a:t>le</a:t>
            </a:r>
            <a:r>
              <a:rPr lang="nl-NL" sz="1400">
                <a:solidFill>
                  <a:srgbClr val="0070C0"/>
                </a:solidFill>
              </a:rPr>
              <a:t> bain ne </a:t>
            </a:r>
            <a:r>
              <a:rPr lang="nl-NL" sz="1400" err="1">
                <a:solidFill>
                  <a:srgbClr val="0070C0"/>
                </a:solidFill>
              </a:rPr>
              <a:t>refroidira</a:t>
            </a:r>
            <a:r>
              <a:rPr lang="nl-NL" sz="1400">
                <a:solidFill>
                  <a:srgbClr val="0070C0"/>
                </a:solidFill>
              </a:rPr>
              <a:t> </a:t>
            </a:r>
            <a:r>
              <a:rPr lang="nl-NL" sz="1400" err="1">
                <a:solidFill>
                  <a:srgbClr val="0070C0"/>
                </a:solidFill>
              </a:rPr>
              <a:t>jamais</a:t>
            </a:r>
            <a:r>
              <a:rPr lang="nl-NL" sz="1400">
                <a:solidFill>
                  <a:srgbClr val="0070C0"/>
                </a:solidFill>
              </a:rPr>
              <a:t> de 3 </a:t>
            </a:r>
            <a:r>
              <a:rPr lang="nl-NL" sz="1400" err="1">
                <a:solidFill>
                  <a:srgbClr val="0070C0"/>
                </a:solidFill>
              </a:rPr>
              <a:t>degrés</a:t>
            </a:r>
            <a:r>
              <a:rPr lang="nl-NL" sz="1400">
                <a:solidFill>
                  <a:srgbClr val="0070C0"/>
                </a:solidFill>
              </a:rPr>
              <a:t> la nuit)</a:t>
            </a:r>
          </a:p>
          <a:p>
            <a:endParaRPr lang="nl-NL" sz="1400" b="1">
              <a:solidFill>
                <a:srgbClr val="0070C0"/>
              </a:solidFill>
            </a:endParaRPr>
          </a:p>
          <a:p>
            <a:endParaRPr lang="nl-NL" b="1">
              <a:solidFill>
                <a:srgbClr val="0070C0"/>
              </a:solidFill>
            </a:endParaRPr>
          </a:p>
          <a:p>
            <a:endParaRPr lang="nl-NL" sz="1400" b="1">
              <a:solidFill>
                <a:srgbClr val="0070C0"/>
              </a:solidFill>
            </a:endParaRPr>
          </a:p>
          <a:p>
            <a:endParaRPr lang="nl-NL" sz="1400" b="1">
              <a:solidFill>
                <a:srgbClr val="0070C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E8040B-5941-C3CC-8305-6B9FCF30E838}"/>
              </a:ext>
            </a:extLst>
          </p:cNvPr>
          <p:cNvSpPr txBox="1"/>
          <p:nvPr/>
        </p:nvSpPr>
        <p:spPr>
          <a:xfrm>
            <a:off x="-1406" y="168278"/>
            <a:ext cx="352742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</a:rPr>
              <a:t>(2a) Automatisch</a:t>
            </a:r>
          </a:p>
          <a:p>
            <a:pPr algn="ctr"/>
            <a:r>
              <a:rPr lang="nl-NL" b="1" dirty="0">
                <a:solidFill>
                  <a:srgbClr val="002060"/>
                </a:solidFill>
              </a:rPr>
              <a:t>sans Smart Energy</a:t>
            </a:r>
          </a:p>
          <a:p>
            <a:pPr algn="ctr"/>
            <a:endParaRPr lang="nl-NL" sz="1400" b="1">
              <a:solidFill>
                <a:srgbClr val="00206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BA697DC-1149-1B5A-6481-BF6EACC68A84}"/>
              </a:ext>
            </a:extLst>
          </p:cNvPr>
          <p:cNvSpPr txBox="1"/>
          <p:nvPr/>
        </p:nvSpPr>
        <p:spPr>
          <a:xfrm>
            <a:off x="8032239" y="3600285"/>
            <a:ext cx="3814251" cy="3000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b="1"/>
              <a:t>À </a:t>
            </a:r>
            <a:r>
              <a:rPr lang="nl-NL" sz="1400" b="1" err="1"/>
              <a:t>noter</a:t>
            </a:r>
            <a:r>
              <a:rPr lang="nl-NL" sz="1400" b="1"/>
              <a:t> !</a:t>
            </a:r>
          </a:p>
          <a:p>
            <a:r>
              <a:rPr lang="nl-NL" sz="1400"/>
              <a:t>Wanneer in dit geval de temperatuur lager wordt dan 28 graden zal de warmtepomp beginnen werken (ook 's nachts!).</a:t>
            </a:r>
          </a:p>
          <a:p>
            <a:r>
              <a:rPr lang="nl-NL" sz="1400"/>
              <a:t>Om dit te voorkomen zet je de </a:t>
            </a:r>
            <a:r>
              <a:rPr lang="nl-NL" sz="1400" err="1"/>
              <a:t>standby</a:t>
            </a:r>
            <a:r>
              <a:rPr lang="nl-NL" sz="1400"/>
              <a:t> temperatuur best laag genoeg</a:t>
            </a:r>
          </a:p>
          <a:p>
            <a:endParaRPr lang="nl-NL" sz="1400" b="1"/>
          </a:p>
          <a:p>
            <a:r>
              <a:rPr lang="nl-NL" sz="1100" err="1"/>
              <a:t>S’il</a:t>
            </a:r>
            <a:r>
              <a:rPr lang="nl-NL" sz="1100"/>
              <a:t> y a de </a:t>
            </a:r>
            <a:r>
              <a:rPr lang="nl-NL" sz="1100" err="1"/>
              <a:t>l’eau</a:t>
            </a:r>
            <a:r>
              <a:rPr lang="nl-NL" sz="1100"/>
              <a:t> </a:t>
            </a:r>
            <a:r>
              <a:rPr lang="nl-NL" sz="1100" err="1"/>
              <a:t>stagnante</a:t>
            </a:r>
            <a:r>
              <a:rPr lang="nl-NL" sz="1100"/>
              <a:t> au niveau du </a:t>
            </a:r>
            <a:r>
              <a:rPr lang="nl-NL" sz="1100" err="1"/>
              <a:t>capteur</a:t>
            </a:r>
            <a:r>
              <a:rPr lang="nl-NL" sz="1100"/>
              <a:t> de </a:t>
            </a:r>
            <a:r>
              <a:rPr lang="nl-NL" sz="1100" err="1"/>
              <a:t>température</a:t>
            </a:r>
            <a:r>
              <a:rPr lang="nl-NL" sz="1100"/>
              <a:t> (</a:t>
            </a:r>
            <a:r>
              <a:rPr lang="nl-NL" sz="1100" err="1"/>
              <a:t>lorsque</a:t>
            </a:r>
            <a:r>
              <a:rPr lang="nl-NL" sz="1100"/>
              <a:t> la </a:t>
            </a:r>
            <a:r>
              <a:rPr lang="nl-NL" sz="1100" err="1"/>
              <a:t>pompe</a:t>
            </a:r>
            <a:r>
              <a:rPr lang="nl-NL" sz="1100"/>
              <a:t> de </a:t>
            </a:r>
            <a:r>
              <a:rPr lang="nl-NL" sz="1100" err="1"/>
              <a:t>circulation</a:t>
            </a:r>
            <a:r>
              <a:rPr lang="nl-NL" sz="1100"/>
              <a:t> ne </a:t>
            </a:r>
            <a:r>
              <a:rPr lang="nl-NL" sz="1100" err="1"/>
              <a:t>fonctionne</a:t>
            </a:r>
            <a:r>
              <a:rPr lang="nl-NL" sz="1100"/>
              <a:t> pas la nuit), la </a:t>
            </a:r>
            <a:r>
              <a:rPr lang="nl-NL" sz="1100" err="1"/>
              <a:t>température</a:t>
            </a:r>
            <a:r>
              <a:rPr lang="nl-NL" sz="1100"/>
              <a:t> peut </a:t>
            </a:r>
            <a:r>
              <a:rPr lang="nl-NL" sz="1100" err="1"/>
              <a:t>devenir</a:t>
            </a:r>
            <a:r>
              <a:rPr lang="nl-NL" sz="1100"/>
              <a:t> plus </a:t>
            </a:r>
            <a:r>
              <a:rPr lang="nl-NL" sz="1100" err="1"/>
              <a:t>basse</a:t>
            </a:r>
            <a:r>
              <a:rPr lang="nl-NL" sz="1100"/>
              <a:t> que </a:t>
            </a:r>
            <a:r>
              <a:rPr lang="nl-NL" sz="1100" err="1"/>
              <a:t>celle</a:t>
            </a:r>
            <a:r>
              <a:rPr lang="nl-NL" sz="1100"/>
              <a:t> de la piscine et </a:t>
            </a:r>
            <a:r>
              <a:rPr lang="nl-NL" sz="1100" err="1"/>
              <a:t>ainsi</a:t>
            </a:r>
            <a:r>
              <a:rPr lang="nl-NL" sz="1100"/>
              <a:t> mal </a:t>
            </a:r>
            <a:r>
              <a:rPr lang="nl-NL" sz="1100" err="1"/>
              <a:t>démarrer</a:t>
            </a:r>
            <a:r>
              <a:rPr lang="nl-NL" sz="1100"/>
              <a:t> la </a:t>
            </a:r>
            <a:r>
              <a:rPr lang="nl-NL" sz="1100" err="1"/>
              <a:t>pompe</a:t>
            </a:r>
            <a:r>
              <a:rPr lang="nl-NL" sz="1100"/>
              <a:t> à </a:t>
            </a:r>
            <a:r>
              <a:rPr lang="nl-NL" sz="1100" err="1"/>
              <a:t>chaleur</a:t>
            </a:r>
            <a:r>
              <a:rPr lang="nl-NL" sz="1100"/>
              <a:t>. Pour </a:t>
            </a:r>
            <a:r>
              <a:rPr lang="nl-NL" sz="1100" err="1"/>
              <a:t>éviter</a:t>
            </a:r>
            <a:r>
              <a:rPr lang="nl-NL" sz="1100"/>
              <a:t> </a:t>
            </a:r>
            <a:r>
              <a:rPr lang="nl-NL" sz="1100" err="1"/>
              <a:t>cela</a:t>
            </a:r>
            <a:r>
              <a:rPr lang="nl-NL" sz="1100"/>
              <a:t>, </a:t>
            </a:r>
            <a:r>
              <a:rPr lang="nl-NL" sz="1100" err="1"/>
              <a:t>l’application</a:t>
            </a:r>
            <a:r>
              <a:rPr lang="nl-NL" sz="1100"/>
              <a:t> </a:t>
            </a:r>
            <a:r>
              <a:rPr lang="nl-NL" sz="1100" err="1"/>
              <a:t>fera</a:t>
            </a:r>
            <a:r>
              <a:rPr lang="nl-NL" sz="1100"/>
              <a:t> </a:t>
            </a:r>
            <a:r>
              <a:rPr lang="nl-NL" sz="1100" err="1"/>
              <a:t>fonctionner</a:t>
            </a:r>
            <a:r>
              <a:rPr lang="nl-NL" sz="1100"/>
              <a:t> la </a:t>
            </a:r>
            <a:r>
              <a:rPr lang="nl-NL" sz="1100" err="1"/>
              <a:t>pompe</a:t>
            </a:r>
            <a:r>
              <a:rPr lang="nl-NL" sz="1100"/>
              <a:t> de </a:t>
            </a:r>
            <a:r>
              <a:rPr lang="nl-NL" sz="1100" err="1"/>
              <a:t>circulation</a:t>
            </a:r>
            <a:r>
              <a:rPr lang="nl-NL" sz="1100"/>
              <a:t> </a:t>
            </a:r>
            <a:r>
              <a:rPr lang="nl-NL" sz="1100" err="1"/>
              <a:t>toutes</a:t>
            </a:r>
            <a:r>
              <a:rPr lang="nl-NL" sz="1100"/>
              <a:t> les </a:t>
            </a:r>
            <a:r>
              <a:rPr lang="nl-NL" sz="1100" err="1"/>
              <a:t>heures</a:t>
            </a:r>
            <a:r>
              <a:rPr lang="nl-NL" sz="1100"/>
              <a:t> si </a:t>
            </a:r>
            <a:r>
              <a:rPr lang="nl-NL" sz="1100" err="1"/>
              <a:t>le</a:t>
            </a:r>
            <a:r>
              <a:rPr lang="nl-NL" sz="1100"/>
              <a:t> </a:t>
            </a:r>
            <a:r>
              <a:rPr lang="nl-NL" sz="1100" err="1"/>
              <a:t>programme</a:t>
            </a:r>
            <a:r>
              <a:rPr lang="nl-NL" sz="1100"/>
              <a:t> de la </a:t>
            </a:r>
            <a:r>
              <a:rPr lang="nl-NL" sz="1100" err="1"/>
              <a:t>pompe</a:t>
            </a:r>
            <a:r>
              <a:rPr lang="nl-NL" sz="1100"/>
              <a:t> de </a:t>
            </a:r>
            <a:r>
              <a:rPr lang="nl-NL" sz="1100" err="1"/>
              <a:t>circulation</a:t>
            </a:r>
            <a:r>
              <a:rPr lang="nl-NL" sz="1100"/>
              <a:t> </a:t>
            </a:r>
            <a:r>
              <a:rPr lang="nl-NL" sz="1100" err="1"/>
              <a:t>est</a:t>
            </a:r>
            <a:r>
              <a:rPr lang="nl-NL" sz="1100"/>
              <a:t> </a:t>
            </a:r>
            <a:r>
              <a:rPr lang="nl-NL" sz="1100" err="1"/>
              <a:t>défini</a:t>
            </a:r>
            <a:r>
              <a:rPr lang="nl-NL" sz="1100"/>
              <a:t> </a:t>
            </a:r>
            <a:r>
              <a:rPr lang="nl-NL" sz="1100" err="1"/>
              <a:t>sur</a:t>
            </a:r>
            <a:r>
              <a:rPr lang="nl-NL" sz="1100"/>
              <a:t> </a:t>
            </a:r>
            <a:r>
              <a:rPr lang="nl-NL" sz="1100" err="1"/>
              <a:t>inactif</a:t>
            </a:r>
            <a:r>
              <a:rPr lang="nl-NL" sz="1100"/>
              <a:t>.</a:t>
            </a:r>
          </a:p>
          <a:p>
            <a:endParaRPr lang="nl-NL" sz="1400" b="1">
              <a:solidFill>
                <a:srgbClr val="000000"/>
              </a:solidFill>
            </a:endParaRPr>
          </a:p>
        </p:txBody>
      </p:sp>
      <p:pic>
        <p:nvPicPr>
          <p:cNvPr id="16" name="Afbeelding 15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0AAF0590-974D-E847-0669-CEE5347E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115" y="172006"/>
            <a:ext cx="1676078" cy="819797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72DF2800-9925-546E-4CD9-411ADB618049}"/>
              </a:ext>
            </a:extLst>
          </p:cNvPr>
          <p:cNvSpPr/>
          <p:nvPr/>
        </p:nvSpPr>
        <p:spPr>
          <a:xfrm>
            <a:off x="9639085" y="643233"/>
            <a:ext cx="600560" cy="2970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7DC36F6-7432-1B84-DC19-148D993F6BF5}"/>
              </a:ext>
            </a:extLst>
          </p:cNvPr>
          <p:cNvSpPr txBox="1"/>
          <p:nvPr/>
        </p:nvSpPr>
        <p:spPr>
          <a:xfrm>
            <a:off x="10358459" y="614927"/>
            <a:ext cx="15540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b="1">
                <a:ea typeface="+mn-lt"/>
                <a:cs typeface="+mn-lt"/>
              </a:rPr>
              <a:t>Smart Energy af</a:t>
            </a:r>
            <a:endParaRPr lang="nl-NL" sz="1400" b="1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EE25DD8-3544-D362-F8F2-BD354EFA5675}"/>
              </a:ext>
            </a:extLst>
          </p:cNvPr>
          <p:cNvSpPr txBox="1"/>
          <p:nvPr/>
        </p:nvSpPr>
        <p:spPr>
          <a:xfrm>
            <a:off x="3867145" y="5896548"/>
            <a:ext cx="381425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50" b="1">
                <a:solidFill>
                  <a:srgbClr val="002060"/>
                </a:solidFill>
              </a:rPr>
              <a:t>À </a:t>
            </a:r>
            <a:r>
              <a:rPr lang="nl-NL" sz="1050" b="1" err="1">
                <a:solidFill>
                  <a:srgbClr val="002060"/>
                </a:solidFill>
              </a:rPr>
              <a:t>savoir</a:t>
            </a:r>
            <a:r>
              <a:rPr lang="nl-NL" sz="1050" b="1">
                <a:solidFill>
                  <a:srgbClr val="002060"/>
                </a:solidFill>
              </a:rPr>
              <a:t> : </a:t>
            </a:r>
            <a:r>
              <a:rPr lang="nl-NL" sz="1050" err="1">
                <a:solidFill>
                  <a:srgbClr val="002060"/>
                </a:solidFill>
              </a:rPr>
              <a:t>Gardez</a:t>
            </a:r>
            <a:r>
              <a:rPr lang="nl-NL" sz="1050">
                <a:solidFill>
                  <a:srgbClr val="002060"/>
                </a:solidFill>
              </a:rPr>
              <a:t> à </a:t>
            </a:r>
            <a:r>
              <a:rPr lang="nl-NL" sz="1050" err="1">
                <a:solidFill>
                  <a:srgbClr val="002060"/>
                </a:solidFill>
              </a:rPr>
              <a:t>l’esprit</a:t>
            </a:r>
            <a:r>
              <a:rPr lang="nl-NL" sz="1050">
                <a:solidFill>
                  <a:srgbClr val="002060"/>
                </a:solidFill>
              </a:rPr>
              <a:t> que </a:t>
            </a:r>
            <a:r>
              <a:rPr lang="nl-NL" sz="1050" err="1">
                <a:solidFill>
                  <a:srgbClr val="002060"/>
                </a:solidFill>
              </a:rPr>
              <a:t>le</a:t>
            </a:r>
            <a:r>
              <a:rPr lang="nl-NL" sz="1050">
                <a:solidFill>
                  <a:srgbClr val="002060"/>
                </a:solidFill>
              </a:rPr>
              <a:t> logiciel </a:t>
            </a:r>
            <a:r>
              <a:rPr lang="nl-NL" sz="1050" err="1">
                <a:solidFill>
                  <a:srgbClr val="002060"/>
                </a:solidFill>
              </a:rPr>
              <a:t>prendra</a:t>
            </a:r>
            <a:r>
              <a:rPr lang="nl-NL" sz="1050">
                <a:solidFill>
                  <a:srgbClr val="002060"/>
                </a:solidFill>
              </a:rPr>
              <a:t> </a:t>
            </a:r>
            <a:r>
              <a:rPr lang="nl-NL" sz="1050" err="1">
                <a:solidFill>
                  <a:srgbClr val="002060"/>
                </a:solidFill>
              </a:rPr>
              <a:t>toujours</a:t>
            </a:r>
            <a:r>
              <a:rPr lang="nl-NL" sz="1050">
                <a:solidFill>
                  <a:srgbClr val="002060"/>
                </a:solidFill>
              </a:rPr>
              <a:t> </a:t>
            </a:r>
            <a:r>
              <a:rPr lang="nl-NL" sz="1050" err="1">
                <a:solidFill>
                  <a:srgbClr val="002060"/>
                </a:solidFill>
              </a:rPr>
              <a:t>une</a:t>
            </a:r>
            <a:r>
              <a:rPr lang="nl-NL" sz="1050">
                <a:solidFill>
                  <a:srgbClr val="002060"/>
                </a:solidFill>
              </a:rPr>
              <a:t> marge de 1°C </a:t>
            </a:r>
            <a:r>
              <a:rPr lang="nl-NL" sz="1050" err="1">
                <a:solidFill>
                  <a:srgbClr val="002060"/>
                </a:solidFill>
              </a:rPr>
              <a:t>sur</a:t>
            </a:r>
            <a:r>
              <a:rPr lang="nl-NL" sz="1050">
                <a:solidFill>
                  <a:srgbClr val="002060"/>
                </a:solidFill>
              </a:rPr>
              <a:t> la </a:t>
            </a:r>
            <a:r>
              <a:rPr lang="nl-NL" sz="1050" err="1">
                <a:solidFill>
                  <a:srgbClr val="002060"/>
                </a:solidFill>
              </a:rPr>
              <a:t>température</a:t>
            </a:r>
            <a:r>
              <a:rPr lang="nl-NL" sz="1050">
                <a:solidFill>
                  <a:srgbClr val="002060"/>
                </a:solidFill>
              </a:rPr>
              <a:t> TIP </a:t>
            </a:r>
            <a:r>
              <a:rPr lang="nl-NL" sz="1050" err="1">
                <a:solidFill>
                  <a:srgbClr val="002060"/>
                </a:solidFill>
              </a:rPr>
              <a:t>demandée</a:t>
            </a:r>
            <a:r>
              <a:rPr lang="nl-NL" sz="1050">
                <a:solidFill>
                  <a:srgbClr val="002060"/>
                </a:solidFill>
              </a:rPr>
              <a:t> pour </a:t>
            </a:r>
            <a:r>
              <a:rPr lang="nl-NL" sz="1050" err="1">
                <a:solidFill>
                  <a:srgbClr val="002060"/>
                </a:solidFill>
              </a:rPr>
              <a:t>éviter</a:t>
            </a:r>
            <a:r>
              <a:rPr lang="nl-NL" sz="1050">
                <a:solidFill>
                  <a:srgbClr val="002060"/>
                </a:solidFill>
              </a:rPr>
              <a:t> que la </a:t>
            </a:r>
            <a:r>
              <a:rPr lang="nl-NL" sz="1050" err="1">
                <a:solidFill>
                  <a:srgbClr val="002060"/>
                </a:solidFill>
              </a:rPr>
              <a:t>pompe</a:t>
            </a:r>
            <a:r>
              <a:rPr lang="nl-NL" sz="1050">
                <a:solidFill>
                  <a:srgbClr val="002060"/>
                </a:solidFill>
              </a:rPr>
              <a:t> à </a:t>
            </a:r>
            <a:r>
              <a:rPr lang="nl-NL" sz="1050" err="1">
                <a:solidFill>
                  <a:srgbClr val="002060"/>
                </a:solidFill>
              </a:rPr>
              <a:t>chaleur</a:t>
            </a:r>
            <a:r>
              <a:rPr lang="nl-NL" sz="1050">
                <a:solidFill>
                  <a:srgbClr val="002060"/>
                </a:solidFill>
              </a:rPr>
              <a:t> ne </a:t>
            </a:r>
            <a:r>
              <a:rPr lang="nl-NL" sz="1050" err="1">
                <a:solidFill>
                  <a:srgbClr val="002060"/>
                </a:solidFill>
              </a:rPr>
              <a:t>s’active</a:t>
            </a:r>
            <a:r>
              <a:rPr lang="nl-NL" sz="1050">
                <a:solidFill>
                  <a:srgbClr val="002060"/>
                </a:solidFill>
              </a:rPr>
              <a:t> </a:t>
            </a:r>
            <a:r>
              <a:rPr lang="nl-NL" sz="1050" err="1">
                <a:solidFill>
                  <a:srgbClr val="002060"/>
                </a:solidFill>
              </a:rPr>
              <a:t>tous</a:t>
            </a:r>
            <a:r>
              <a:rPr lang="nl-NL" sz="1050">
                <a:solidFill>
                  <a:srgbClr val="002060"/>
                </a:solidFill>
              </a:rPr>
              <a:t> les </a:t>
            </a:r>
            <a:r>
              <a:rPr lang="nl-NL" sz="1050" err="1">
                <a:solidFill>
                  <a:srgbClr val="002060"/>
                </a:solidFill>
              </a:rPr>
              <a:t>dixièmes</a:t>
            </a:r>
            <a:r>
              <a:rPr lang="nl-NL" sz="1050">
                <a:solidFill>
                  <a:srgbClr val="002060"/>
                </a:solidFill>
              </a:rPr>
              <a:t> de </a:t>
            </a:r>
            <a:r>
              <a:rPr lang="nl-NL" sz="1050" err="1">
                <a:solidFill>
                  <a:srgbClr val="002060"/>
                </a:solidFill>
              </a:rPr>
              <a:t>degré</a:t>
            </a:r>
            <a:r>
              <a:rPr lang="nl-NL" sz="1050">
                <a:solidFill>
                  <a:srgbClr val="002060"/>
                </a:solidFill>
              </a:rPr>
              <a:t>. </a:t>
            </a:r>
            <a:r>
              <a:rPr lang="nl-NL" sz="1050" err="1">
                <a:solidFill>
                  <a:srgbClr val="002060"/>
                </a:solidFill>
              </a:rPr>
              <a:t>Donc</a:t>
            </a:r>
            <a:r>
              <a:rPr lang="nl-NL" sz="1050">
                <a:solidFill>
                  <a:srgbClr val="002060"/>
                </a:solidFill>
              </a:rPr>
              <a:t>, dans </a:t>
            </a:r>
            <a:r>
              <a:rPr lang="nl-NL" sz="1050" err="1">
                <a:solidFill>
                  <a:srgbClr val="002060"/>
                </a:solidFill>
              </a:rPr>
              <a:t>ce</a:t>
            </a:r>
            <a:r>
              <a:rPr lang="nl-NL" sz="1050">
                <a:solidFill>
                  <a:srgbClr val="002060"/>
                </a:solidFill>
              </a:rPr>
              <a:t> </a:t>
            </a:r>
            <a:r>
              <a:rPr lang="nl-NL" sz="1050" err="1">
                <a:solidFill>
                  <a:srgbClr val="002060"/>
                </a:solidFill>
              </a:rPr>
              <a:t>cas</a:t>
            </a:r>
            <a:r>
              <a:rPr lang="nl-NL" sz="1050">
                <a:solidFill>
                  <a:srgbClr val="002060"/>
                </a:solidFill>
              </a:rPr>
              <a:t>, </a:t>
            </a:r>
            <a:r>
              <a:rPr lang="nl-NL" sz="1050" err="1">
                <a:solidFill>
                  <a:srgbClr val="002060"/>
                </a:solidFill>
              </a:rPr>
              <a:t>le</a:t>
            </a:r>
            <a:r>
              <a:rPr lang="nl-NL" sz="1050">
                <a:solidFill>
                  <a:srgbClr val="002060"/>
                </a:solidFill>
              </a:rPr>
              <a:t> TIP 30°C sera </a:t>
            </a:r>
            <a:r>
              <a:rPr lang="nl-NL" sz="1050" err="1">
                <a:solidFill>
                  <a:srgbClr val="002060"/>
                </a:solidFill>
              </a:rPr>
              <a:t>d’environ</a:t>
            </a:r>
            <a:r>
              <a:rPr lang="nl-NL" sz="1050">
                <a:solidFill>
                  <a:srgbClr val="002060"/>
                </a:solidFill>
              </a:rPr>
              <a:t> 31°C en </a:t>
            </a:r>
            <a:r>
              <a:rPr lang="nl-NL" sz="1050" err="1">
                <a:solidFill>
                  <a:srgbClr val="002060"/>
                </a:solidFill>
              </a:rPr>
              <a:t>pratique</a:t>
            </a:r>
            <a:endParaRPr lang="nl-NL" sz="10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8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06E5C037-07D8-8D6D-ACC6-1FD2D5C7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169" y="455083"/>
            <a:ext cx="2645997" cy="543983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0E35BBD-117C-BA3D-32CA-25A162F5487C}"/>
              </a:ext>
            </a:extLst>
          </p:cNvPr>
          <p:cNvSpPr/>
          <p:nvPr/>
        </p:nvSpPr>
        <p:spPr>
          <a:xfrm>
            <a:off x="4452752" y="1457714"/>
            <a:ext cx="2606100" cy="514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265E30-DEA4-2714-F8ED-FCF9863017E2}"/>
              </a:ext>
            </a:extLst>
          </p:cNvPr>
          <p:cNvSpPr/>
          <p:nvPr/>
        </p:nvSpPr>
        <p:spPr>
          <a:xfrm>
            <a:off x="4473495" y="3001610"/>
            <a:ext cx="2600809" cy="598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84028FB-3E5E-99D6-B485-7819B50AFA80}"/>
              </a:ext>
            </a:extLst>
          </p:cNvPr>
          <p:cNvCxnSpPr/>
          <p:nvPr/>
        </p:nvCxnSpPr>
        <p:spPr>
          <a:xfrm flipH="1">
            <a:off x="4010660" y="1711113"/>
            <a:ext cx="4868" cy="164020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BFD7E52E-355A-E46E-C2E4-EF0047FBE2E2}"/>
              </a:ext>
            </a:extLst>
          </p:cNvPr>
          <p:cNvCxnSpPr>
            <a:cxnSpLocks/>
          </p:cNvCxnSpPr>
          <p:nvPr/>
        </p:nvCxnSpPr>
        <p:spPr>
          <a:xfrm flipV="1">
            <a:off x="3984624" y="1716827"/>
            <a:ext cx="460376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D625557-3D7B-0BEE-8EBE-2FA1FF57038D}"/>
              </a:ext>
            </a:extLst>
          </p:cNvPr>
          <p:cNvCxnSpPr>
            <a:cxnSpLocks/>
          </p:cNvCxnSpPr>
          <p:nvPr/>
        </p:nvCxnSpPr>
        <p:spPr>
          <a:xfrm flipV="1">
            <a:off x="3974040" y="3351317"/>
            <a:ext cx="470958" cy="1058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61723EB6-01D0-EC67-9947-02CA855D8785}"/>
              </a:ext>
            </a:extLst>
          </p:cNvPr>
          <p:cNvSpPr/>
          <p:nvPr/>
        </p:nvSpPr>
        <p:spPr>
          <a:xfrm>
            <a:off x="4452751" y="2021805"/>
            <a:ext cx="2606100" cy="514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E8040B-5941-C3CC-8305-6B9FCF30E838}"/>
              </a:ext>
            </a:extLst>
          </p:cNvPr>
          <p:cNvSpPr txBox="1"/>
          <p:nvPr/>
        </p:nvSpPr>
        <p:spPr>
          <a:xfrm>
            <a:off x="-1406" y="168278"/>
            <a:ext cx="352742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</a:rPr>
              <a:t>(2b) Automatisch</a:t>
            </a:r>
          </a:p>
          <a:p>
            <a:pPr algn="ctr"/>
            <a:r>
              <a:rPr lang="nl-NL" b="1" dirty="0" err="1">
                <a:solidFill>
                  <a:srgbClr val="002060"/>
                </a:solidFill>
              </a:rPr>
              <a:t>Avec</a:t>
            </a:r>
            <a:r>
              <a:rPr lang="nl-NL" b="1" dirty="0">
                <a:solidFill>
                  <a:srgbClr val="002060"/>
                </a:solidFill>
              </a:rPr>
              <a:t> Smart Energy </a:t>
            </a:r>
            <a:r>
              <a:rPr lang="nl-NL" b="1" dirty="0" err="1">
                <a:solidFill>
                  <a:srgbClr val="002060"/>
                </a:solidFill>
              </a:rPr>
              <a:t>actif</a:t>
            </a:r>
          </a:p>
          <a:p>
            <a:pPr algn="ctr"/>
            <a:endParaRPr lang="nl-NL" sz="1400" b="1">
              <a:solidFill>
                <a:srgbClr val="002060"/>
              </a:solidFill>
            </a:endParaRPr>
          </a:p>
        </p:txBody>
      </p:sp>
      <p:pic>
        <p:nvPicPr>
          <p:cNvPr id="12" name="Afbeelding 1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097A929B-BBDF-64E4-A7BD-4511C527B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783" y="166160"/>
            <a:ext cx="1636183" cy="1265766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EDA7C1A2-29D2-67C1-98B5-BAF1BF288E47}"/>
              </a:ext>
            </a:extLst>
          </p:cNvPr>
          <p:cNvSpPr/>
          <p:nvPr/>
        </p:nvSpPr>
        <p:spPr>
          <a:xfrm>
            <a:off x="9512084" y="606192"/>
            <a:ext cx="600560" cy="2970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C8B97E9-3F03-A504-66DD-EE3DDAF2F96A}"/>
              </a:ext>
            </a:extLst>
          </p:cNvPr>
          <p:cNvSpPr txBox="1"/>
          <p:nvPr/>
        </p:nvSpPr>
        <p:spPr>
          <a:xfrm>
            <a:off x="10205000" y="604343"/>
            <a:ext cx="17392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b="1">
                <a:ea typeface="+mn-lt"/>
                <a:cs typeface="+mn-lt"/>
              </a:rPr>
              <a:t>Smart Energy aan</a:t>
            </a:r>
            <a:endParaRPr lang="nl-NL" sz="1400" b="1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457A237-6899-7F4D-E68B-27FF78F56431}"/>
              </a:ext>
            </a:extLst>
          </p:cNvPr>
          <p:cNvSpPr txBox="1"/>
          <p:nvPr/>
        </p:nvSpPr>
        <p:spPr>
          <a:xfrm>
            <a:off x="156842" y="1667450"/>
            <a:ext cx="3814251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err="1"/>
              <a:t>Complètement</a:t>
            </a:r>
            <a:r>
              <a:rPr lang="nl-NL" sz="1400"/>
              <a:t> </a:t>
            </a:r>
            <a:r>
              <a:rPr lang="nl-NL" sz="1400" err="1"/>
              <a:t>identique</a:t>
            </a:r>
            <a:r>
              <a:rPr lang="nl-NL" sz="1400"/>
              <a:t> à </a:t>
            </a:r>
            <a:r>
              <a:rPr lang="nl-NL" sz="1400" err="1"/>
              <a:t>l’option</a:t>
            </a:r>
            <a:r>
              <a:rPr lang="nl-NL" sz="1400"/>
              <a:t> 2
Mais </a:t>
            </a:r>
            <a:r>
              <a:rPr lang="nl-NL" sz="1400" err="1"/>
              <a:t>quand</a:t>
            </a:r>
            <a:r>
              <a:rPr lang="nl-NL" sz="1400"/>
              <a:t> </a:t>
            </a:r>
            <a:r>
              <a:rPr lang="nl-NL" sz="1400" err="1"/>
              <a:t>il</a:t>
            </a:r>
            <a:r>
              <a:rPr lang="nl-NL" sz="1400"/>
              <a:t> y a </a:t>
            </a:r>
            <a:r>
              <a:rPr lang="nl-NL" sz="1400" err="1"/>
              <a:t>une</a:t>
            </a:r>
            <a:r>
              <a:rPr lang="nl-NL" sz="1400"/>
              <a:t> </a:t>
            </a:r>
            <a:r>
              <a:rPr lang="nl-NL" sz="1400" err="1"/>
              <a:t>surproduction</a:t>
            </a:r>
            <a:r>
              <a:rPr lang="nl-NL" sz="1400"/>
              <a:t> </a:t>
            </a:r>
            <a:r>
              <a:rPr lang="nl-NL" sz="1400" err="1"/>
              <a:t>suffisante</a:t>
            </a:r>
            <a:r>
              <a:rPr lang="nl-NL" sz="1400"/>
              <a:t> 
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</a:t>
            </a:r>
            <a:r>
              <a:rPr lang="nl-NL" sz="1400" err="1"/>
              <a:t>continuera</a:t>
            </a:r>
            <a:r>
              <a:rPr lang="nl-NL" sz="1400"/>
              <a:t> à </a:t>
            </a:r>
            <a:r>
              <a:rPr lang="nl-NL" sz="1400" err="1"/>
              <a:t>chauffer</a:t>
            </a:r>
            <a:r>
              <a:rPr lang="nl-NL" sz="1400"/>
              <a:t>
au-</a:t>
            </a:r>
            <a:r>
              <a:rPr lang="nl-NL" sz="1400" err="1"/>
              <a:t>dessus</a:t>
            </a:r>
            <a:r>
              <a:rPr lang="nl-NL" sz="1400"/>
              <a:t> de la consigne « Tip ».
La </a:t>
            </a:r>
            <a:r>
              <a:rPr lang="nl-NL" sz="1400" err="1"/>
              <a:t>limite</a:t>
            </a:r>
            <a:r>
              <a:rPr lang="nl-NL" sz="1400"/>
              <a:t> supérieure </a:t>
            </a:r>
            <a:r>
              <a:rPr lang="nl-NL" sz="1400" err="1"/>
              <a:t>est</a:t>
            </a:r>
            <a:r>
              <a:rPr lang="nl-NL" sz="1400"/>
              <a:t> la </a:t>
            </a:r>
            <a:r>
              <a:rPr lang="nl-NL" sz="1400" err="1"/>
              <a:t>température</a:t>
            </a:r>
            <a:r>
              <a:rPr lang="nl-NL" sz="1400"/>
              <a:t> </a:t>
            </a:r>
            <a:r>
              <a:rPr lang="nl-NL" sz="1400" err="1"/>
              <a:t>qui</a:t>
            </a:r>
            <a:r>
              <a:rPr lang="nl-NL" sz="1400"/>
              <a:t> 
</a:t>
            </a:r>
            <a:r>
              <a:rPr lang="nl-NL" sz="1400" err="1"/>
              <a:t>physiquement</a:t>
            </a:r>
            <a:r>
              <a:rPr lang="nl-NL" sz="1400"/>
              <a:t> </a:t>
            </a:r>
            <a:r>
              <a:rPr lang="nl-NL" sz="1400" err="1"/>
              <a:t>réglé</a:t>
            </a:r>
            <a:r>
              <a:rPr lang="nl-NL" sz="1400"/>
              <a:t> </a:t>
            </a:r>
            <a:r>
              <a:rPr lang="nl-NL" sz="1400" err="1"/>
              <a:t>sur</a:t>
            </a:r>
            <a:r>
              <a:rPr lang="nl-NL" sz="1400"/>
              <a:t> 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.
Par </a:t>
            </a:r>
            <a:r>
              <a:rPr lang="nl-NL" sz="1400" err="1"/>
              <a:t>exemple</a:t>
            </a:r>
            <a:r>
              <a:rPr lang="nl-NL" sz="1400"/>
              <a:t>, dans </a:t>
            </a:r>
            <a:r>
              <a:rPr lang="nl-NL" sz="1400" err="1"/>
              <a:t>ce</a:t>
            </a:r>
            <a:r>
              <a:rPr lang="nl-NL" sz="1400"/>
              <a:t> </a:t>
            </a:r>
            <a:r>
              <a:rPr lang="nl-NL" sz="1400" err="1"/>
              <a:t>cas</a:t>
            </a:r>
            <a:r>
              <a:rPr lang="nl-NL" sz="1400"/>
              <a:t>, </a:t>
            </a:r>
            <a:r>
              <a:rPr lang="nl-NL" sz="1400" err="1"/>
              <a:t>il</a:t>
            </a:r>
            <a:r>
              <a:rPr lang="nl-NL" sz="1400"/>
              <a:t> </a:t>
            </a:r>
            <a:r>
              <a:rPr lang="nl-NL" sz="1400" err="1"/>
              <a:t>pourrait</a:t>
            </a:r>
            <a:r>
              <a:rPr lang="nl-NL" sz="1400"/>
              <a:t> </a:t>
            </a:r>
            <a:r>
              <a:rPr lang="nl-NL" sz="1400" err="1"/>
              <a:t>s’agir</a:t>
            </a:r>
            <a:r>
              <a:rPr lang="nl-NL" sz="1400"/>
              <a:t> de 32 </a:t>
            </a:r>
            <a:r>
              <a:rPr lang="nl-NL" sz="1400" err="1"/>
              <a:t>degrés</a:t>
            </a:r>
            <a:r>
              <a:rPr lang="nl-NL" sz="1400"/>
              <a:t> 
La </a:t>
            </a:r>
            <a:r>
              <a:rPr lang="nl-NL" sz="1400" err="1"/>
              <a:t>température</a:t>
            </a:r>
            <a:r>
              <a:rPr lang="nl-NL" sz="1400"/>
              <a:t> de consigne </a:t>
            </a:r>
            <a:r>
              <a:rPr lang="nl-NL" sz="1400" err="1"/>
              <a:t>doit</a:t>
            </a:r>
            <a:r>
              <a:rPr lang="nl-NL" sz="1400"/>
              <a:t>-elle </a:t>
            </a:r>
            <a:r>
              <a:rPr lang="nl-NL" sz="1400" err="1"/>
              <a:t>être</a:t>
            </a:r>
            <a:r>
              <a:rPr lang="nl-NL" sz="1400"/>
              <a:t> </a:t>
            </a:r>
            <a:r>
              <a:rPr lang="nl-NL" sz="1400" err="1"/>
              <a:t>réglée</a:t>
            </a:r>
            <a:r>
              <a:rPr lang="nl-NL" sz="1400"/>
              <a:t> </a:t>
            </a:r>
            <a:r>
              <a:rPr lang="nl-NL" sz="1400" err="1"/>
              <a:t>sur</a:t>
            </a:r>
            <a:r>
              <a:rPr lang="nl-NL" sz="1400"/>
              <a:t>
</a:t>
            </a:r>
            <a:r>
              <a:rPr lang="nl-NL" sz="1400" err="1"/>
              <a:t>l’écran</a:t>
            </a:r>
            <a:r>
              <a:rPr lang="nl-NL" sz="1400"/>
              <a:t> de la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.</a:t>
            </a:r>
            <a:endParaRPr lang="nl-NL" sz="1400" b="1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1068DE7A-34FA-9BFD-0677-90000D63483B}"/>
              </a:ext>
            </a:extLst>
          </p:cNvPr>
          <p:cNvSpPr txBox="1"/>
          <p:nvPr/>
        </p:nvSpPr>
        <p:spPr>
          <a:xfrm>
            <a:off x="7994370" y="2061524"/>
            <a:ext cx="4014520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/>
              <a:t>Les </a:t>
            </a:r>
            <a:r>
              <a:rPr lang="nl-NL" sz="1400" err="1"/>
              <a:t>drempls</a:t>
            </a:r>
            <a:r>
              <a:rPr lang="nl-NL" sz="1400"/>
              <a:t> 100%, 75% et 50% </a:t>
            </a:r>
            <a:r>
              <a:rPr lang="nl-NL" sz="1400" err="1"/>
              <a:t>sont</a:t>
            </a:r>
            <a:r>
              <a:rPr lang="nl-NL" sz="1400"/>
              <a:t> des </a:t>
            </a:r>
            <a:r>
              <a:rPr lang="nl-NL" sz="1400" err="1"/>
              <a:t>surproductions</a:t>
            </a:r>
            <a:r>
              <a:rPr lang="nl-NL" sz="1400"/>
              <a:t> </a:t>
            </a:r>
            <a:r>
              <a:rPr lang="nl-NL" sz="1400" err="1"/>
              <a:t>d’énergie</a:t>
            </a:r>
            <a:r>
              <a:rPr lang="nl-NL" sz="1400"/>
              <a:t> en kilowatts de vos </a:t>
            </a:r>
            <a:r>
              <a:rPr lang="nl-NL" sz="1400" err="1"/>
              <a:t>panneaux</a:t>
            </a:r>
            <a:r>
              <a:rPr lang="nl-NL" sz="1400"/>
              <a:t> </a:t>
            </a:r>
            <a:r>
              <a:rPr lang="nl-NL" sz="1400" err="1"/>
              <a:t>solaires</a:t>
            </a:r>
            <a:r>
              <a:rPr lang="nl-NL" sz="1400"/>
              <a:t> à </a:t>
            </a:r>
            <a:r>
              <a:rPr lang="nl-NL" sz="1400" err="1"/>
              <a:t>partir</a:t>
            </a:r>
            <a:r>
              <a:rPr lang="nl-NL" sz="1400"/>
              <a:t> du moment </a:t>
            </a:r>
            <a:r>
              <a:rPr lang="nl-NL" sz="1400" err="1"/>
              <a:t>où</a:t>
            </a:r>
            <a:r>
              <a:rPr lang="nl-NL" sz="1400"/>
              <a:t> </a:t>
            </a:r>
            <a:r>
              <a:rPr lang="nl-NL" sz="1400" err="1"/>
              <a:t>une</a:t>
            </a:r>
            <a:r>
              <a:rPr lang="nl-NL" sz="1400"/>
              <a:t>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</a:t>
            </a:r>
            <a:r>
              <a:rPr lang="nl-NL" sz="1400" err="1"/>
              <a:t>est</a:t>
            </a:r>
            <a:r>
              <a:rPr lang="nl-NL" sz="1400"/>
              <a:t> </a:t>
            </a:r>
            <a:r>
              <a:rPr lang="nl-NL" sz="1400" err="1"/>
              <a:t>activée</a:t>
            </a:r>
            <a:r>
              <a:rPr lang="nl-NL" sz="1400"/>
              <a:t> pendant au </a:t>
            </a:r>
            <a:r>
              <a:rPr lang="nl-NL" sz="1400" err="1"/>
              <a:t>moins</a:t>
            </a:r>
            <a:r>
              <a:rPr lang="nl-NL" sz="1400"/>
              <a:t> 30 minutes.
Ces </a:t>
            </a:r>
            <a:r>
              <a:rPr lang="nl-NL" sz="1400" err="1"/>
              <a:t>capacités</a:t>
            </a:r>
            <a:r>
              <a:rPr lang="nl-NL" sz="1400"/>
              <a:t> </a:t>
            </a:r>
            <a:r>
              <a:rPr lang="nl-NL" sz="1400" err="1"/>
              <a:t>fixes</a:t>
            </a:r>
            <a:r>
              <a:rPr lang="nl-NL" sz="1400"/>
              <a:t> </a:t>
            </a:r>
            <a:r>
              <a:rPr lang="nl-NL" sz="1400" err="1"/>
              <a:t>dépendent</a:t>
            </a:r>
            <a:r>
              <a:rPr lang="nl-NL" sz="1400"/>
              <a:t> de </a:t>
            </a:r>
            <a:r>
              <a:rPr lang="nl-NL" sz="1400" err="1"/>
              <a:t>votre</a:t>
            </a:r>
            <a:r>
              <a:rPr lang="nl-NL" sz="1400"/>
              <a:t> type de </a:t>
            </a:r>
            <a:r>
              <a:rPr lang="nl-NL" sz="1400" err="1"/>
              <a:t>pompe</a:t>
            </a:r>
            <a:r>
              <a:rPr lang="nl-NL" sz="1400"/>
              <a:t> à </a:t>
            </a:r>
            <a:r>
              <a:rPr lang="nl-NL" sz="1400" err="1"/>
              <a:t>chaleur</a:t>
            </a:r>
            <a:r>
              <a:rPr lang="nl-NL" sz="1400"/>
              <a:t> et ont </a:t>
            </a:r>
            <a:r>
              <a:rPr lang="nl-NL" sz="1400" err="1"/>
              <a:t>été</a:t>
            </a:r>
            <a:r>
              <a:rPr lang="nl-NL" sz="1400"/>
              <a:t> </a:t>
            </a:r>
            <a:r>
              <a:rPr lang="nl-NL" sz="1400" err="1"/>
              <a:t>définies</a:t>
            </a:r>
            <a:r>
              <a:rPr lang="nl-NL" sz="1400"/>
              <a:t> par </a:t>
            </a:r>
            <a:r>
              <a:rPr lang="nl-NL" sz="1400" err="1"/>
              <a:t>votre</a:t>
            </a:r>
            <a:r>
              <a:rPr lang="nl-NL" sz="1400"/>
              <a:t> </a:t>
            </a:r>
            <a:r>
              <a:rPr lang="nl-NL" sz="1400" err="1"/>
              <a:t>pisciniste</a:t>
            </a:r>
            <a:r>
              <a:rPr lang="nl-NL" sz="1400"/>
              <a:t>.</a:t>
            </a:r>
          </a:p>
          <a:p>
            <a:endParaRPr lang="nl-NL" sz="1400"/>
          </a:p>
          <a:p>
            <a:r>
              <a:rPr lang="nl-NL" sz="1400"/>
              <a:t>Par ex. 
100% </a:t>
            </a:r>
            <a:r>
              <a:rPr lang="nl-NL" sz="1400" err="1"/>
              <a:t>ou</a:t>
            </a:r>
            <a:r>
              <a:rPr lang="nl-NL" sz="1400"/>
              <a:t> </a:t>
            </a:r>
            <a:r>
              <a:rPr lang="nl-NL" sz="1400" err="1"/>
              <a:t>activation</a:t>
            </a:r>
            <a:r>
              <a:rPr lang="nl-NL" sz="1400"/>
              <a:t> en </a:t>
            </a:r>
            <a:r>
              <a:rPr lang="nl-NL" sz="1400" err="1"/>
              <a:t>cas</a:t>
            </a:r>
            <a:r>
              <a:rPr lang="nl-NL" sz="1400"/>
              <a:t> de </a:t>
            </a:r>
            <a:r>
              <a:rPr lang="nl-NL" sz="1400" err="1"/>
              <a:t>surproduction</a:t>
            </a:r>
            <a:r>
              <a:rPr lang="nl-NL" sz="1400"/>
              <a:t> de 0,9 kW</a:t>
            </a:r>
          </a:p>
          <a:p>
            <a:r>
              <a:rPr lang="nl-NL" sz="1400"/>
              <a:t>
75% </a:t>
            </a:r>
            <a:r>
              <a:rPr lang="nl-NL" sz="1400" err="1"/>
              <a:t>ou</a:t>
            </a:r>
            <a:r>
              <a:rPr lang="nl-NL" sz="1400"/>
              <a:t> </a:t>
            </a:r>
            <a:r>
              <a:rPr lang="nl-NL" sz="1400" err="1"/>
              <a:t>activation</a:t>
            </a:r>
            <a:r>
              <a:rPr lang="nl-NL" sz="1400"/>
              <a:t> à 0,7 kW de </a:t>
            </a:r>
            <a:r>
              <a:rPr lang="nl-NL" sz="1400" err="1"/>
              <a:t>surproduction</a:t>
            </a:r>
            <a:endParaRPr lang="nl-NL" sz="1400"/>
          </a:p>
          <a:p>
            <a:r>
              <a:rPr lang="nl-NL" sz="1400"/>
              <a:t>
50% </a:t>
            </a:r>
            <a:r>
              <a:rPr lang="nl-NL" sz="1400" err="1"/>
              <a:t>ou</a:t>
            </a:r>
            <a:r>
              <a:rPr lang="nl-NL" sz="1400"/>
              <a:t> </a:t>
            </a:r>
            <a:r>
              <a:rPr lang="nl-NL" sz="1400" err="1"/>
              <a:t>activation</a:t>
            </a:r>
            <a:r>
              <a:rPr lang="nl-NL" sz="1400"/>
              <a:t> en </a:t>
            </a:r>
            <a:r>
              <a:rPr lang="nl-NL" sz="1400" err="1"/>
              <a:t>cas</a:t>
            </a:r>
            <a:r>
              <a:rPr lang="nl-NL" sz="1400"/>
              <a:t> de </a:t>
            </a:r>
            <a:r>
              <a:rPr lang="nl-NL" sz="1400" err="1"/>
              <a:t>surproduction</a:t>
            </a:r>
            <a:r>
              <a:rPr lang="nl-NL" sz="1400"/>
              <a:t> de 0,5 kW</a:t>
            </a:r>
            <a:endParaRPr lang="nl-NL" sz="1400" u="sng"/>
          </a:p>
          <a:p>
            <a:endParaRPr lang="nl-NL" sz="1400" b="1"/>
          </a:p>
          <a:p>
            <a:endParaRPr lang="nl-NL" sz="1400" b="1"/>
          </a:p>
        </p:txBody>
      </p:sp>
      <p:pic>
        <p:nvPicPr>
          <p:cNvPr id="35" name="Afbeelding 34" descr="Afbeelding met tekst, Elektronisch apparaat, multimedia, Weergave-apparaat&#10;&#10;Automatisch gegenereerde beschrijving">
            <a:extLst>
              <a:ext uri="{FF2B5EF4-FFF2-40B4-BE49-F238E27FC236}">
                <a16:creationId xmlns:a16="http://schemas.microsoft.com/office/drawing/2014/main" id="{847CD203-506E-8816-6DBA-1D1B4245E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86" y="4420600"/>
            <a:ext cx="1708351" cy="2021417"/>
          </a:xfrm>
          <a:prstGeom prst="rect">
            <a:avLst/>
          </a:prstGeom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4F4242DE-9F78-5E3F-118F-4F58AFDBDE66}"/>
              </a:ext>
            </a:extLst>
          </p:cNvPr>
          <p:cNvSpPr/>
          <p:nvPr/>
        </p:nvSpPr>
        <p:spPr>
          <a:xfrm>
            <a:off x="1354848" y="5972118"/>
            <a:ext cx="814917" cy="275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EC10F02-67BF-33A8-E6DD-FD26526E0545}"/>
              </a:ext>
            </a:extLst>
          </p:cNvPr>
          <p:cNvSpPr txBox="1"/>
          <p:nvPr/>
        </p:nvSpPr>
        <p:spPr>
          <a:xfrm>
            <a:off x="3867145" y="5896548"/>
            <a:ext cx="3814251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50" b="1">
                <a:solidFill>
                  <a:srgbClr val="002060"/>
                </a:solidFill>
              </a:rPr>
              <a:t>Ter info</a:t>
            </a:r>
            <a:r>
              <a:rPr lang="nl-NL" sz="1050">
                <a:solidFill>
                  <a:srgbClr val="002060"/>
                </a:solidFill>
              </a:rPr>
              <a:t>: Hou rekening met het feit dat de software altijd een marge van 1°C zal nemen op de gevraagde TIP temperatuur om te verhinderen dat de warmtepomp per tiende van een graad steeds zal activeren. Dus in dit geval zal TIP 30°C ongeveer 31°C in de praktijk zijn</a:t>
            </a:r>
          </a:p>
        </p:txBody>
      </p:sp>
    </p:spTree>
    <p:extLst>
      <p:ext uri="{BB962C8B-B14F-4D97-AF65-F5344CB8AC3E}">
        <p14:creationId xmlns:p14="http://schemas.microsoft.com/office/powerpoint/2010/main" val="22616365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1619</Words>
  <Application>Microsoft Office PowerPoint</Application>
  <PresentationFormat>Breedbeeld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Kurt Van Den Bremt</cp:lastModifiedBy>
  <cp:revision>5</cp:revision>
  <dcterms:created xsi:type="dcterms:W3CDTF">2024-05-06T11:00:24Z</dcterms:created>
  <dcterms:modified xsi:type="dcterms:W3CDTF">2024-09-05T07:12:29Z</dcterms:modified>
</cp:coreProperties>
</file>